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2" r:id="rId4"/>
    <p:sldId id="270" r:id="rId5"/>
    <p:sldId id="258" r:id="rId6"/>
    <p:sldId id="266" r:id="rId7"/>
    <p:sldId id="268" r:id="rId8"/>
    <p:sldId id="269" r:id="rId9"/>
    <p:sldId id="264" r:id="rId10"/>
    <p:sldId id="261" r:id="rId11"/>
    <p:sldId id="265" r:id="rId12"/>
  </p:sldIdLst>
  <p:sldSz cx="18288000" cy="10287000"/>
  <p:notesSz cx="6858000" cy="9144000"/>
  <p:embeddedFontLst>
    <p:embeddedFont>
      <p:font typeface="Poppins" panose="00000500000000000000" pitchFamily="2" charset="0"/>
      <p:regular r:id="rId13"/>
    </p:embeddedFont>
    <p:embeddedFont>
      <p:font typeface="Poppins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61" d="100"/>
          <a:sy n="61" d="100"/>
        </p:scale>
        <p:origin x="288" y="14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grpSp>
        <p:nvGrpSpPr>
          <p:cNvPr id="4" name="Group 4"/>
          <p:cNvGrpSpPr/>
          <p:nvPr/>
        </p:nvGrpSpPr>
        <p:grpSpPr>
          <a:xfrm>
            <a:off x="4228655" y="8634963"/>
            <a:ext cx="10359870" cy="859631"/>
            <a:chOff x="0" y="0"/>
            <a:chExt cx="2728526" cy="22640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28526" cy="226405"/>
            </a:xfrm>
            <a:custGeom>
              <a:avLst/>
              <a:gdLst/>
              <a:ahLst/>
              <a:cxnLst/>
              <a:rect l="l" t="t" r="r" b="b"/>
              <a:pathLst>
                <a:path w="2728526" h="226405">
                  <a:moveTo>
                    <a:pt x="38112" y="0"/>
                  </a:moveTo>
                  <a:lnTo>
                    <a:pt x="2690413" y="0"/>
                  </a:lnTo>
                  <a:cubicBezTo>
                    <a:pt x="2700521" y="0"/>
                    <a:pt x="2710215" y="4015"/>
                    <a:pt x="2717363" y="11163"/>
                  </a:cubicBezTo>
                  <a:cubicBezTo>
                    <a:pt x="2724510" y="18310"/>
                    <a:pt x="2728526" y="28004"/>
                    <a:pt x="2728526" y="38112"/>
                  </a:cubicBezTo>
                  <a:lnTo>
                    <a:pt x="2728526" y="188293"/>
                  </a:lnTo>
                  <a:cubicBezTo>
                    <a:pt x="2728526" y="209342"/>
                    <a:pt x="2711462" y="226405"/>
                    <a:pt x="2690413" y="226405"/>
                  </a:cubicBezTo>
                  <a:lnTo>
                    <a:pt x="38112" y="226405"/>
                  </a:lnTo>
                  <a:cubicBezTo>
                    <a:pt x="28004" y="226405"/>
                    <a:pt x="18310" y="222390"/>
                    <a:pt x="11163" y="215242"/>
                  </a:cubicBezTo>
                  <a:cubicBezTo>
                    <a:pt x="4015" y="208095"/>
                    <a:pt x="0" y="198401"/>
                    <a:pt x="0" y="188293"/>
                  </a:cubicBezTo>
                  <a:lnTo>
                    <a:pt x="0" y="38112"/>
                  </a:lnTo>
                  <a:cubicBezTo>
                    <a:pt x="0" y="28004"/>
                    <a:pt x="4015" y="18310"/>
                    <a:pt x="11163" y="11163"/>
                  </a:cubicBezTo>
                  <a:cubicBezTo>
                    <a:pt x="18310" y="4015"/>
                    <a:pt x="28004" y="0"/>
                    <a:pt x="38112" y="0"/>
                  </a:cubicBezTo>
                  <a:close/>
                </a:path>
              </a:pathLst>
            </a:custGeom>
            <a:solidFill>
              <a:srgbClr val="FF00FC"/>
            </a:solidFill>
          </p:spPr>
          <p:txBody>
            <a:bodyPr/>
            <a:lstStyle/>
            <a:p>
              <a:endParaRPr lang="en-AU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2728526" cy="293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-5400000">
            <a:off x="16650402" y="8694263"/>
            <a:ext cx="315151" cy="425879"/>
          </a:xfrm>
          <a:custGeom>
            <a:avLst/>
            <a:gdLst/>
            <a:ahLst/>
            <a:cxnLst/>
            <a:rect l="l" t="t" r="r" b="b"/>
            <a:pathLst>
              <a:path w="315151" h="425879">
                <a:moveTo>
                  <a:pt x="0" y="0"/>
                </a:moveTo>
                <a:lnTo>
                  <a:pt x="315151" y="0"/>
                </a:lnTo>
                <a:lnTo>
                  <a:pt x="315151" y="425880"/>
                </a:lnTo>
                <a:lnTo>
                  <a:pt x="0" y="4258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11" name="TextBox 11"/>
          <p:cNvSpPr txBox="1"/>
          <p:nvPr/>
        </p:nvSpPr>
        <p:spPr>
          <a:xfrm>
            <a:off x="2719388" y="927898"/>
            <a:ext cx="12222732" cy="4781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80"/>
              </a:lnSpc>
            </a:pPr>
            <a:r>
              <a:rPr lang="en-US" sz="10400" b="1" dirty="0" err="1">
                <a:solidFill>
                  <a:schemeClr val="bg1">
                    <a:lumMod val="85000"/>
                  </a:schemeClr>
                </a:solidFill>
                <a:latin typeface="Poppins Bold"/>
                <a:ea typeface="Poppins Bold"/>
                <a:cs typeface="Poppins Bold"/>
                <a:sym typeface="Poppins Bold"/>
              </a:rPr>
              <a:t>ConnectLink</a:t>
            </a:r>
            <a:r>
              <a:rPr lang="en-US" sz="10400" b="1" dirty="0">
                <a:solidFill>
                  <a:schemeClr val="bg1">
                    <a:lumMod val="85000"/>
                  </a:schemeClr>
                </a:solidFill>
                <a:latin typeface="Poppins Bold"/>
                <a:ea typeface="Poppins Bold"/>
                <a:cs typeface="Poppins Bold"/>
                <a:sym typeface="Poppins Bold"/>
              </a:rPr>
              <a:t> Network Infrastructure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19388" y="5990271"/>
            <a:ext cx="12925424" cy="1575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80"/>
              </a:lnSpc>
            </a:pPr>
            <a:r>
              <a:rPr lang="en-US" sz="10400" b="1" dirty="0">
                <a:solidFill>
                  <a:srgbClr val="65FFE8"/>
                </a:solidFill>
                <a:latin typeface="Poppins Bold"/>
                <a:ea typeface="Poppins Bold"/>
                <a:cs typeface="Poppins Bold"/>
                <a:sym typeface="Poppins Bold"/>
              </a:rPr>
              <a:t>Implementation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596460" y="8888153"/>
            <a:ext cx="3832218" cy="36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NAME  - PRANIDHI PEIRIS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31450" y="8864753"/>
            <a:ext cx="3832218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STUDENT ID - 1853364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33333">
              <a:srgbClr val="50004A">
                <a:alpha val="100000"/>
              </a:srgbClr>
            </a:gs>
            <a:gs pos="66667">
              <a:srgbClr val="31B4CB">
                <a:alpha val="100000"/>
              </a:srgbClr>
            </a:gs>
            <a:gs pos="100000">
              <a:srgbClr val="0F005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4685170" y="-4486779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4" name="TextBox 4"/>
          <p:cNvSpPr txBox="1"/>
          <p:nvPr/>
        </p:nvSpPr>
        <p:spPr>
          <a:xfrm>
            <a:off x="1577049" y="519596"/>
            <a:ext cx="9540668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45"/>
              </a:lnSpc>
            </a:pPr>
            <a:r>
              <a:rPr lang="en-US" sz="7871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77049" y="1807581"/>
            <a:ext cx="8685909" cy="1084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99"/>
              </a:lnSpc>
            </a:pPr>
            <a:r>
              <a:rPr lang="en-US" sz="7166" b="1" dirty="0">
                <a:solidFill>
                  <a:srgbClr val="65FFE8"/>
                </a:solidFill>
                <a:latin typeface="Poppins Bold"/>
                <a:ea typeface="Poppins Bold"/>
                <a:cs typeface="Poppins Bold"/>
                <a:sym typeface="Poppins Bold"/>
              </a:rPr>
              <a:t>IMPROVEMENTS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392899" y="519596"/>
            <a:ext cx="7795649" cy="4322016"/>
            <a:chOff x="0" y="0"/>
            <a:chExt cx="1678104" cy="9303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78104" cy="930364"/>
            </a:xfrm>
            <a:custGeom>
              <a:avLst/>
              <a:gdLst/>
              <a:ahLst/>
              <a:cxnLst/>
              <a:rect l="l" t="t" r="r" b="b"/>
              <a:pathLst>
                <a:path w="1678104" h="930364">
                  <a:moveTo>
                    <a:pt x="39724" y="0"/>
                  </a:moveTo>
                  <a:lnTo>
                    <a:pt x="1638380" y="0"/>
                  </a:lnTo>
                  <a:cubicBezTo>
                    <a:pt x="1660319" y="0"/>
                    <a:pt x="1678104" y="17785"/>
                    <a:pt x="1678104" y="39724"/>
                  </a:cubicBezTo>
                  <a:lnTo>
                    <a:pt x="1678104" y="890640"/>
                  </a:lnTo>
                  <a:cubicBezTo>
                    <a:pt x="1678104" y="912579"/>
                    <a:pt x="1660319" y="930364"/>
                    <a:pt x="1638380" y="930364"/>
                  </a:cubicBezTo>
                  <a:lnTo>
                    <a:pt x="39724" y="930364"/>
                  </a:lnTo>
                  <a:cubicBezTo>
                    <a:pt x="29189" y="930364"/>
                    <a:pt x="19085" y="926179"/>
                    <a:pt x="11635" y="918729"/>
                  </a:cubicBezTo>
                  <a:cubicBezTo>
                    <a:pt x="4185" y="911279"/>
                    <a:pt x="0" y="901175"/>
                    <a:pt x="0" y="890640"/>
                  </a:cubicBezTo>
                  <a:lnTo>
                    <a:pt x="0" y="39724"/>
                  </a:lnTo>
                  <a:cubicBezTo>
                    <a:pt x="0" y="29189"/>
                    <a:pt x="4185" y="19085"/>
                    <a:pt x="11635" y="11635"/>
                  </a:cubicBezTo>
                  <a:cubicBezTo>
                    <a:pt x="19085" y="4185"/>
                    <a:pt x="29189" y="0"/>
                    <a:pt x="39724" y="0"/>
                  </a:cubicBezTo>
                  <a:close/>
                </a:path>
              </a:pathLst>
            </a:custGeom>
            <a:blipFill>
              <a:blip r:embed="rId3"/>
              <a:stretch>
                <a:fillRect t="-10010" b="-10010"/>
              </a:stretch>
            </a:blipFill>
            <a:ln w="209550" cap="rnd">
              <a:gradFill>
                <a:gsLst>
                  <a:gs pos="0">
                    <a:srgbClr val="0039E6">
                      <a:alpha val="100000"/>
                    </a:srgbClr>
                  </a:gs>
                  <a:gs pos="100000">
                    <a:srgbClr val="3CFFE2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  <p:txBody>
            <a:bodyPr/>
            <a:lstStyle/>
            <a:p>
              <a:endParaRPr lang="en-AU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19801" y="6207814"/>
            <a:ext cx="6603038" cy="3338270"/>
            <a:chOff x="0" y="0"/>
            <a:chExt cx="1421381" cy="71860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21380" cy="718601"/>
            </a:xfrm>
            <a:custGeom>
              <a:avLst/>
              <a:gdLst/>
              <a:ahLst/>
              <a:cxnLst/>
              <a:rect l="l" t="t" r="r" b="b"/>
              <a:pathLst>
                <a:path w="1421380" h="718601">
                  <a:moveTo>
                    <a:pt x="46899" y="0"/>
                  </a:moveTo>
                  <a:lnTo>
                    <a:pt x="1374481" y="0"/>
                  </a:lnTo>
                  <a:cubicBezTo>
                    <a:pt x="1400383" y="0"/>
                    <a:pt x="1421380" y="20997"/>
                    <a:pt x="1421380" y="46899"/>
                  </a:cubicBezTo>
                  <a:lnTo>
                    <a:pt x="1421380" y="671702"/>
                  </a:lnTo>
                  <a:cubicBezTo>
                    <a:pt x="1421380" y="684141"/>
                    <a:pt x="1416439" y="696070"/>
                    <a:pt x="1407644" y="704865"/>
                  </a:cubicBezTo>
                  <a:cubicBezTo>
                    <a:pt x="1398849" y="713660"/>
                    <a:pt x="1386920" y="718601"/>
                    <a:pt x="1374481" y="718601"/>
                  </a:cubicBezTo>
                  <a:lnTo>
                    <a:pt x="46899" y="718601"/>
                  </a:lnTo>
                  <a:cubicBezTo>
                    <a:pt x="34461" y="718601"/>
                    <a:pt x="22532" y="713660"/>
                    <a:pt x="13736" y="704865"/>
                  </a:cubicBezTo>
                  <a:cubicBezTo>
                    <a:pt x="4941" y="696070"/>
                    <a:pt x="0" y="684141"/>
                    <a:pt x="0" y="671702"/>
                  </a:cubicBezTo>
                  <a:lnTo>
                    <a:pt x="0" y="46899"/>
                  </a:lnTo>
                  <a:cubicBezTo>
                    <a:pt x="0" y="34461"/>
                    <a:pt x="4941" y="22532"/>
                    <a:pt x="13736" y="13736"/>
                  </a:cubicBezTo>
                  <a:cubicBezTo>
                    <a:pt x="22532" y="4941"/>
                    <a:pt x="34461" y="0"/>
                    <a:pt x="46899" y="0"/>
                  </a:cubicBezTo>
                  <a:close/>
                </a:path>
              </a:pathLst>
            </a:custGeom>
            <a:blipFill>
              <a:blip r:embed="rId4"/>
              <a:stretch>
                <a:fillRect t="-5630" b="-5630"/>
              </a:stretch>
            </a:blipFill>
            <a:ln w="209550" cap="rnd">
              <a:gradFill>
                <a:gsLst>
                  <a:gs pos="0">
                    <a:srgbClr val="0039E6">
                      <a:alpha val="100000"/>
                    </a:srgbClr>
                  </a:gs>
                  <a:gs pos="100000">
                    <a:srgbClr val="3CFFE2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207970" y="3329691"/>
            <a:ext cx="7795649" cy="2440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just">
              <a:lnSpc>
                <a:spcPts val="3151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25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Add VPN Access for secure external login</a:t>
            </a:r>
          </a:p>
          <a:p>
            <a:pPr marL="342900" lvl="0" indent="-342900" algn="just">
              <a:lnSpc>
                <a:spcPts val="3151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25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900" lvl="0" indent="-342900" algn="just">
              <a:lnSpc>
                <a:spcPts val="3151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25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Deploy Central Authentication (RADIUS) for user management</a:t>
            </a:r>
          </a:p>
          <a:p>
            <a:pPr marL="342900" lvl="0" indent="-342900" algn="just">
              <a:lnSpc>
                <a:spcPts val="3151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25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900" lvl="0" indent="-342900" algn="just">
              <a:lnSpc>
                <a:spcPts val="3151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25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Monitor Traffic with SNMP and syslog servers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C6A4ED-9903-FAC1-25A0-7313F8B5C62E}"/>
              </a:ext>
            </a:extLst>
          </p:cNvPr>
          <p:cNvSpPr txBox="1"/>
          <p:nvPr/>
        </p:nvSpPr>
        <p:spPr>
          <a:xfrm>
            <a:off x="9392899" y="6515100"/>
            <a:ext cx="7795649" cy="2030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just">
              <a:lnSpc>
                <a:spcPts val="3151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25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Scalability: Add redundancy (e.g., HSRP/VRRP for router failover)</a:t>
            </a:r>
          </a:p>
          <a:p>
            <a:pPr marL="342900" lvl="0" indent="-342900" algn="just">
              <a:lnSpc>
                <a:spcPts val="3151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25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42900" lvl="0" indent="-342900" algn="just">
              <a:lnSpc>
                <a:spcPts val="3151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25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 Firewalls or ACLs for deeper packet filtering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4" name="TextBox 4"/>
          <p:cNvSpPr txBox="1"/>
          <p:nvPr/>
        </p:nvSpPr>
        <p:spPr>
          <a:xfrm>
            <a:off x="2954729" y="3059723"/>
            <a:ext cx="8083664" cy="1575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480"/>
              </a:lnSpc>
            </a:pPr>
            <a:r>
              <a:rPr lang="en-US" sz="104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391400" y="3086100"/>
            <a:ext cx="7293987" cy="1575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80"/>
              </a:lnSpc>
            </a:pPr>
            <a:r>
              <a:rPr lang="en-US" sz="10400" b="1" dirty="0">
                <a:solidFill>
                  <a:srgbClr val="65FFE8"/>
                </a:solidFill>
                <a:latin typeface="Poppins Bold"/>
                <a:ea typeface="Poppins Bold"/>
                <a:cs typeface="Poppins Bold"/>
                <a:sym typeface="Poppins Bold"/>
              </a:rPr>
              <a:t>YOU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52965" y="8262380"/>
            <a:ext cx="16206335" cy="995920"/>
            <a:chOff x="0" y="0"/>
            <a:chExt cx="4268335" cy="2623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68335" cy="262300"/>
            </a:xfrm>
            <a:custGeom>
              <a:avLst/>
              <a:gdLst/>
              <a:ahLst/>
              <a:cxnLst/>
              <a:rect l="l" t="t" r="r" b="b"/>
              <a:pathLst>
                <a:path w="4268335" h="262300">
                  <a:moveTo>
                    <a:pt x="16242" y="0"/>
                  </a:moveTo>
                  <a:lnTo>
                    <a:pt x="4252093" y="0"/>
                  </a:lnTo>
                  <a:cubicBezTo>
                    <a:pt x="4261064" y="0"/>
                    <a:pt x="4268335" y="7272"/>
                    <a:pt x="4268335" y="16242"/>
                  </a:cubicBezTo>
                  <a:lnTo>
                    <a:pt x="4268335" y="246058"/>
                  </a:lnTo>
                  <a:cubicBezTo>
                    <a:pt x="4268335" y="255028"/>
                    <a:pt x="4261064" y="262300"/>
                    <a:pt x="4252093" y="262300"/>
                  </a:cubicBezTo>
                  <a:lnTo>
                    <a:pt x="16242" y="262300"/>
                  </a:lnTo>
                  <a:cubicBezTo>
                    <a:pt x="7272" y="262300"/>
                    <a:pt x="0" y="255028"/>
                    <a:pt x="0" y="246058"/>
                  </a:cubicBezTo>
                  <a:lnTo>
                    <a:pt x="0" y="16242"/>
                  </a:lnTo>
                  <a:cubicBezTo>
                    <a:pt x="0" y="7272"/>
                    <a:pt x="7272" y="0"/>
                    <a:pt x="1624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9E6">
                    <a:alpha val="100000"/>
                  </a:srgbClr>
                </a:gs>
                <a:gs pos="100000">
                  <a:srgbClr val="3CFFE2">
                    <a:alpha val="675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AU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4268335" cy="32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33333">
              <a:srgbClr val="0F0059">
                <a:alpha val="100000"/>
              </a:srgbClr>
            </a:gs>
            <a:gs pos="66667">
              <a:srgbClr val="00E8FF">
                <a:alpha val="100000"/>
              </a:srgbClr>
            </a:gs>
            <a:gs pos="100000">
              <a:srgbClr val="A600FF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781074" y="-4114800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grpSp>
        <p:nvGrpSpPr>
          <p:cNvPr id="4" name="Group 4"/>
          <p:cNvGrpSpPr/>
          <p:nvPr/>
        </p:nvGrpSpPr>
        <p:grpSpPr>
          <a:xfrm>
            <a:off x="11582400" y="1790700"/>
            <a:ext cx="6136074" cy="8229600"/>
            <a:chOff x="0" y="0"/>
            <a:chExt cx="1320861" cy="11357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20861" cy="1135725"/>
            </a:xfrm>
            <a:custGeom>
              <a:avLst/>
              <a:gdLst/>
              <a:ahLst/>
              <a:cxnLst/>
              <a:rect l="l" t="t" r="r" b="b"/>
              <a:pathLst>
                <a:path w="1320861" h="1135725">
                  <a:moveTo>
                    <a:pt x="50468" y="0"/>
                  </a:moveTo>
                  <a:lnTo>
                    <a:pt x="1270393" y="0"/>
                  </a:lnTo>
                  <a:cubicBezTo>
                    <a:pt x="1283778" y="0"/>
                    <a:pt x="1296615" y="5317"/>
                    <a:pt x="1306079" y="14782"/>
                  </a:cubicBezTo>
                  <a:cubicBezTo>
                    <a:pt x="1315544" y="24246"/>
                    <a:pt x="1320861" y="37083"/>
                    <a:pt x="1320861" y="50468"/>
                  </a:cubicBezTo>
                  <a:lnTo>
                    <a:pt x="1320861" y="1085257"/>
                  </a:lnTo>
                  <a:cubicBezTo>
                    <a:pt x="1320861" y="1098642"/>
                    <a:pt x="1315544" y="1111479"/>
                    <a:pt x="1306079" y="1120943"/>
                  </a:cubicBezTo>
                  <a:cubicBezTo>
                    <a:pt x="1296615" y="1130408"/>
                    <a:pt x="1283778" y="1135725"/>
                    <a:pt x="1270393" y="1135725"/>
                  </a:cubicBezTo>
                  <a:lnTo>
                    <a:pt x="50468" y="1135725"/>
                  </a:lnTo>
                  <a:cubicBezTo>
                    <a:pt x="37083" y="1135725"/>
                    <a:pt x="24246" y="1130408"/>
                    <a:pt x="14782" y="1120943"/>
                  </a:cubicBezTo>
                  <a:cubicBezTo>
                    <a:pt x="5317" y="1111479"/>
                    <a:pt x="0" y="1098642"/>
                    <a:pt x="0" y="1085257"/>
                  </a:cubicBezTo>
                  <a:lnTo>
                    <a:pt x="0" y="50468"/>
                  </a:lnTo>
                  <a:cubicBezTo>
                    <a:pt x="0" y="37083"/>
                    <a:pt x="5317" y="24246"/>
                    <a:pt x="14782" y="14782"/>
                  </a:cubicBezTo>
                  <a:cubicBezTo>
                    <a:pt x="24246" y="5317"/>
                    <a:pt x="37083" y="0"/>
                    <a:pt x="50468" y="0"/>
                  </a:cubicBezTo>
                  <a:close/>
                </a:path>
              </a:pathLst>
            </a:custGeom>
            <a:blipFill>
              <a:blip r:embed="rId3"/>
              <a:stretch>
                <a:fillRect l="-13339" r="-13339"/>
              </a:stretch>
            </a:blipFill>
            <a:ln w="209550" cap="rnd">
              <a:gradFill>
                <a:gsLst>
                  <a:gs pos="0">
                    <a:srgbClr val="0039E6">
                      <a:alpha val="100000"/>
                    </a:srgbClr>
                  </a:gs>
                  <a:gs pos="100000">
                    <a:srgbClr val="3CFFE2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33400" y="380002"/>
            <a:ext cx="13411200" cy="1158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156"/>
              </a:lnSpc>
            </a:pPr>
            <a:r>
              <a:rPr lang="en-US" sz="7630" b="1" dirty="0">
                <a:solidFill>
                  <a:schemeClr val="bg1">
                    <a:lumMod val="85000"/>
                  </a:schemeClr>
                </a:solidFill>
                <a:latin typeface="Poppins Bold"/>
                <a:ea typeface="Poppins Bold"/>
                <a:cs typeface="Poppins Bold"/>
                <a:sym typeface="Poppins Bold"/>
              </a:rPr>
              <a:t>Project Scope &amp; Objectives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07124" y="1290819"/>
            <a:ext cx="16407358" cy="9997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56"/>
              </a:lnSpc>
            </a:pPr>
            <a:r>
              <a:rPr lang="en-US" sz="3200" b="1" dirty="0">
                <a:solidFill>
                  <a:srgbClr val="65FFE8"/>
                </a:solidFill>
                <a:latin typeface="Poppins Bold"/>
                <a:ea typeface="Poppins Bold"/>
                <a:cs typeface="Poppins Bold"/>
                <a:sym typeface="Poppins Bold"/>
              </a:rPr>
              <a:t>Company: </a:t>
            </a:r>
            <a:r>
              <a:rPr lang="en-US" sz="3200" b="1" dirty="0" err="1">
                <a:solidFill>
                  <a:srgbClr val="65FFE8"/>
                </a:solidFill>
                <a:latin typeface="Poppins Bold"/>
                <a:ea typeface="Poppins Bold"/>
                <a:cs typeface="Poppins Bold"/>
                <a:sym typeface="Poppins Bold"/>
              </a:rPr>
              <a:t>ConnectLink</a:t>
            </a:r>
            <a:r>
              <a:rPr lang="en-US" sz="3200" b="1" dirty="0">
                <a:solidFill>
                  <a:srgbClr val="65FFE8"/>
                </a:solidFill>
                <a:latin typeface="Poppins Bold"/>
                <a:ea typeface="Poppins Bold"/>
                <a:cs typeface="Poppins Bold"/>
                <a:sym typeface="Poppins Bold"/>
              </a:rPr>
              <a:t> (3-floor office building)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296EEF-CEAF-7717-F639-F291D45B24F8}"/>
              </a:ext>
            </a:extLst>
          </p:cNvPr>
          <p:cNvSpPr txBox="1"/>
          <p:nvPr/>
        </p:nvSpPr>
        <p:spPr>
          <a:xfrm>
            <a:off x="507124" y="2613557"/>
            <a:ext cx="1101287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b="1" dirty="0">
                <a:solidFill>
                  <a:schemeClr val="bg1"/>
                </a:solidFill>
              </a:rPr>
              <a:t>SCOPE</a:t>
            </a:r>
          </a:p>
          <a:p>
            <a:endParaRPr lang="en-AU" sz="44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AU" sz="3600" dirty="0">
                <a:solidFill>
                  <a:schemeClr val="bg1">
                    <a:lumMod val="85000"/>
                  </a:schemeClr>
                </a:solidFill>
              </a:rPr>
              <a:t>Wires and wireless access on all the floors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VLANs for each department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Centralized routing and DHCP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Remote access setup (SSH &amp; Port Security)</a:t>
            </a:r>
            <a:endParaRPr lang="en-AU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1575F7-C8D4-A864-425A-01E11E09A212}"/>
              </a:ext>
            </a:extLst>
          </p:cNvPr>
          <p:cNvSpPr txBox="1"/>
          <p:nvPr/>
        </p:nvSpPr>
        <p:spPr>
          <a:xfrm>
            <a:off x="699598" y="6944464"/>
            <a:ext cx="10820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b="1" dirty="0">
                <a:solidFill>
                  <a:schemeClr val="bg1"/>
                </a:solidFill>
              </a:rPr>
              <a:t>OBJECTIVES</a:t>
            </a:r>
          </a:p>
          <a:p>
            <a:endParaRPr lang="en-AU" sz="28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AU" sz="3600" dirty="0">
                <a:solidFill>
                  <a:schemeClr val="bg1">
                    <a:lumMod val="85000"/>
                  </a:schemeClr>
                </a:solidFill>
              </a:rPr>
              <a:t>Full inter-department communication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AU" sz="3600" dirty="0">
                <a:solidFill>
                  <a:schemeClr val="bg1">
                    <a:lumMod val="85000"/>
                  </a:schemeClr>
                </a:solidFill>
              </a:rPr>
              <a:t>Future-ready, modular infrastructure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>
                    <a:lumMod val="85000"/>
                  </a:schemeClr>
                </a:solidFill>
                <a:ea typeface="Poppins Bold"/>
                <a:cs typeface="Poppins Bold"/>
                <a:sym typeface="Poppins Bold"/>
              </a:rPr>
              <a:t>Build a scalable, secure, and efficient network</a:t>
            </a:r>
            <a:endParaRPr lang="en-AU" sz="3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33333">
              <a:srgbClr val="0F0059">
                <a:alpha val="100000"/>
              </a:srgbClr>
            </a:gs>
            <a:gs pos="66667">
              <a:srgbClr val="00E8FF">
                <a:alpha val="100000"/>
              </a:srgbClr>
            </a:gs>
            <a:gs pos="100000">
              <a:srgbClr val="A600FF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48245" y="-3691099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4" name="Freeform 4"/>
          <p:cNvSpPr/>
          <p:nvPr/>
        </p:nvSpPr>
        <p:spPr>
          <a:xfrm>
            <a:off x="11197355" y="1874633"/>
            <a:ext cx="6149756" cy="6172200"/>
          </a:xfrm>
          <a:custGeom>
            <a:avLst/>
            <a:gdLst/>
            <a:ahLst/>
            <a:cxnLst/>
            <a:rect l="l" t="t" r="r" b="b"/>
            <a:pathLst>
              <a:path w="6149756" h="6172200">
                <a:moveTo>
                  <a:pt x="0" y="0"/>
                </a:moveTo>
                <a:lnTo>
                  <a:pt x="6149756" y="0"/>
                </a:lnTo>
                <a:lnTo>
                  <a:pt x="6149756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10" name="TextBox 10"/>
          <p:cNvSpPr txBox="1"/>
          <p:nvPr/>
        </p:nvSpPr>
        <p:spPr>
          <a:xfrm>
            <a:off x="1277522" y="3162300"/>
            <a:ext cx="9027177" cy="1158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156"/>
              </a:lnSpc>
            </a:pPr>
            <a:r>
              <a:rPr lang="en-US" sz="7630" b="1" dirty="0">
                <a:solidFill>
                  <a:schemeClr val="bg1">
                    <a:lumMod val="85000"/>
                  </a:schemeClr>
                </a:solidFill>
                <a:latin typeface="Poppins Bold"/>
                <a:ea typeface="Poppins Bold"/>
                <a:cs typeface="Poppins Bold"/>
                <a:sym typeface="Poppins Bold"/>
              </a:rPr>
              <a:t>NETWORK DESIGN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61764" y="5600700"/>
            <a:ext cx="9248551" cy="1158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56"/>
              </a:lnSpc>
            </a:pPr>
            <a:r>
              <a:rPr lang="en-US" sz="7630" b="1" dirty="0">
                <a:solidFill>
                  <a:srgbClr val="65FFE8"/>
                </a:solidFill>
                <a:latin typeface="Poppins Bold"/>
                <a:ea typeface="Poppins Bold"/>
                <a:cs typeface="Poppins Bold"/>
                <a:sym typeface="Poppins Bold"/>
              </a:rPr>
              <a:t>WALKTHROUGH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33333">
              <a:srgbClr val="0F0059">
                <a:alpha val="100000"/>
              </a:srgbClr>
            </a:gs>
            <a:gs pos="66667">
              <a:srgbClr val="00E8FF">
                <a:alpha val="100000"/>
              </a:srgbClr>
            </a:gs>
            <a:gs pos="100000">
              <a:srgbClr val="A600FF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D60BB0-DB4B-3CE2-224E-B0EA68544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1A27014-F32B-6579-F8F2-CC7248B82ABA}"/>
              </a:ext>
            </a:extLst>
          </p:cNvPr>
          <p:cNvSpPr/>
          <p:nvPr/>
        </p:nvSpPr>
        <p:spPr>
          <a:xfrm>
            <a:off x="-3848245" y="-3691099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A592857-F9AF-DD85-FBC6-6DD97BA72DC3}"/>
              </a:ext>
            </a:extLst>
          </p:cNvPr>
          <p:cNvSpPr txBox="1"/>
          <p:nvPr/>
        </p:nvSpPr>
        <p:spPr>
          <a:xfrm>
            <a:off x="1277522" y="715790"/>
            <a:ext cx="9027177" cy="1158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156"/>
              </a:lnSpc>
            </a:pPr>
            <a:r>
              <a:rPr lang="en-US" sz="7630" b="1" dirty="0">
                <a:solidFill>
                  <a:schemeClr val="bg1">
                    <a:lumMod val="85000"/>
                  </a:schemeClr>
                </a:solidFill>
                <a:latin typeface="Poppins Bold"/>
                <a:ea typeface="Poppins Bold"/>
                <a:cs typeface="Poppins Bold"/>
                <a:sym typeface="Poppins Bold"/>
              </a:rPr>
              <a:t>NETWORK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3D30BE-7B47-E68B-0FE5-98D96704D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522" y="2038523"/>
            <a:ext cx="15032548" cy="817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53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0004A">
                <a:alpha val="100000"/>
              </a:srgbClr>
            </a:gs>
            <a:gs pos="33333">
              <a:srgbClr val="31B4CB">
                <a:alpha val="100000"/>
              </a:srgbClr>
            </a:gs>
            <a:gs pos="66667">
              <a:srgbClr val="000000">
                <a:alpha val="100000"/>
              </a:srgbClr>
            </a:gs>
            <a:gs pos="100000">
              <a:srgbClr val="0F005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4685170" y="-4486779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grpSp>
        <p:nvGrpSpPr>
          <p:cNvPr id="4" name="Group 4"/>
          <p:cNvGrpSpPr/>
          <p:nvPr/>
        </p:nvGrpSpPr>
        <p:grpSpPr>
          <a:xfrm>
            <a:off x="12135588" y="3230516"/>
            <a:ext cx="4151998" cy="1727659"/>
            <a:chOff x="0" y="0"/>
            <a:chExt cx="1093530" cy="45502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93530" cy="455021"/>
            </a:xfrm>
            <a:custGeom>
              <a:avLst/>
              <a:gdLst/>
              <a:ahLst/>
              <a:cxnLst/>
              <a:rect l="l" t="t" r="r" b="b"/>
              <a:pathLst>
                <a:path w="1093530" h="455021">
                  <a:moveTo>
                    <a:pt x="95096" y="0"/>
                  </a:moveTo>
                  <a:lnTo>
                    <a:pt x="998435" y="0"/>
                  </a:lnTo>
                  <a:cubicBezTo>
                    <a:pt x="1023655" y="0"/>
                    <a:pt x="1047844" y="10019"/>
                    <a:pt x="1065677" y="27853"/>
                  </a:cubicBezTo>
                  <a:cubicBezTo>
                    <a:pt x="1083511" y="45687"/>
                    <a:pt x="1093530" y="69875"/>
                    <a:pt x="1093530" y="95096"/>
                  </a:cubicBezTo>
                  <a:lnTo>
                    <a:pt x="1093530" y="359925"/>
                  </a:lnTo>
                  <a:cubicBezTo>
                    <a:pt x="1093530" y="412445"/>
                    <a:pt x="1050954" y="455021"/>
                    <a:pt x="998435" y="455021"/>
                  </a:cubicBezTo>
                  <a:lnTo>
                    <a:pt x="95096" y="455021"/>
                  </a:lnTo>
                  <a:cubicBezTo>
                    <a:pt x="42576" y="455021"/>
                    <a:pt x="0" y="412445"/>
                    <a:pt x="0" y="359925"/>
                  </a:cubicBezTo>
                  <a:lnTo>
                    <a:pt x="0" y="95096"/>
                  </a:lnTo>
                  <a:cubicBezTo>
                    <a:pt x="0" y="42576"/>
                    <a:pt x="42576" y="0"/>
                    <a:pt x="9509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9E6">
                    <a:alpha val="78000"/>
                  </a:srgbClr>
                </a:gs>
                <a:gs pos="100000">
                  <a:srgbClr val="3CFFE2">
                    <a:alpha val="78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pPr algn="ctr"/>
              <a:endParaRPr lang="en-AU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1093530" cy="5216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11739" y="3925448"/>
            <a:ext cx="4151998" cy="1951904"/>
            <a:chOff x="0" y="0"/>
            <a:chExt cx="1093530" cy="51408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93530" cy="514082"/>
            </a:xfrm>
            <a:custGeom>
              <a:avLst/>
              <a:gdLst/>
              <a:ahLst/>
              <a:cxnLst/>
              <a:rect l="l" t="t" r="r" b="b"/>
              <a:pathLst>
                <a:path w="1093530" h="514082">
                  <a:moveTo>
                    <a:pt x="95096" y="0"/>
                  </a:moveTo>
                  <a:lnTo>
                    <a:pt x="998435" y="0"/>
                  </a:lnTo>
                  <a:cubicBezTo>
                    <a:pt x="1023655" y="0"/>
                    <a:pt x="1047844" y="10019"/>
                    <a:pt x="1065677" y="27853"/>
                  </a:cubicBezTo>
                  <a:cubicBezTo>
                    <a:pt x="1083511" y="45687"/>
                    <a:pt x="1093530" y="69875"/>
                    <a:pt x="1093530" y="95096"/>
                  </a:cubicBezTo>
                  <a:lnTo>
                    <a:pt x="1093530" y="418986"/>
                  </a:lnTo>
                  <a:cubicBezTo>
                    <a:pt x="1093530" y="471506"/>
                    <a:pt x="1050954" y="514082"/>
                    <a:pt x="998435" y="514082"/>
                  </a:cubicBezTo>
                  <a:lnTo>
                    <a:pt x="95096" y="514082"/>
                  </a:lnTo>
                  <a:cubicBezTo>
                    <a:pt x="42576" y="514082"/>
                    <a:pt x="0" y="471506"/>
                    <a:pt x="0" y="418986"/>
                  </a:cubicBezTo>
                  <a:lnTo>
                    <a:pt x="0" y="95096"/>
                  </a:lnTo>
                  <a:cubicBezTo>
                    <a:pt x="0" y="42576"/>
                    <a:pt x="42576" y="0"/>
                    <a:pt x="95096" y="0"/>
                  </a:cubicBezTo>
                  <a:close/>
                </a:path>
              </a:pathLst>
            </a:custGeom>
            <a:solidFill>
              <a:srgbClr val="FFFFFF">
                <a:alpha val="62745"/>
              </a:srgbClr>
            </a:solidFill>
          </p:spPr>
          <p:txBody>
            <a:bodyPr/>
            <a:lstStyle/>
            <a:p>
              <a:pPr algn="ctr"/>
              <a:endParaRPr lang="en-AU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1093530" cy="580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767889" y="6791689"/>
            <a:ext cx="4151998" cy="1727659"/>
            <a:chOff x="0" y="0"/>
            <a:chExt cx="1093530" cy="45502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93530" cy="455021"/>
            </a:xfrm>
            <a:custGeom>
              <a:avLst/>
              <a:gdLst/>
              <a:ahLst/>
              <a:cxnLst/>
              <a:rect l="l" t="t" r="r" b="b"/>
              <a:pathLst>
                <a:path w="1093530" h="455021">
                  <a:moveTo>
                    <a:pt x="95096" y="0"/>
                  </a:moveTo>
                  <a:lnTo>
                    <a:pt x="998435" y="0"/>
                  </a:lnTo>
                  <a:cubicBezTo>
                    <a:pt x="1023655" y="0"/>
                    <a:pt x="1047844" y="10019"/>
                    <a:pt x="1065677" y="27853"/>
                  </a:cubicBezTo>
                  <a:cubicBezTo>
                    <a:pt x="1083511" y="45687"/>
                    <a:pt x="1093530" y="69875"/>
                    <a:pt x="1093530" y="95096"/>
                  </a:cubicBezTo>
                  <a:lnTo>
                    <a:pt x="1093530" y="359925"/>
                  </a:lnTo>
                  <a:cubicBezTo>
                    <a:pt x="1093530" y="412445"/>
                    <a:pt x="1050954" y="455021"/>
                    <a:pt x="998435" y="455021"/>
                  </a:cubicBezTo>
                  <a:lnTo>
                    <a:pt x="95096" y="455021"/>
                  </a:lnTo>
                  <a:cubicBezTo>
                    <a:pt x="42576" y="455021"/>
                    <a:pt x="0" y="412445"/>
                    <a:pt x="0" y="359925"/>
                  </a:cubicBezTo>
                  <a:lnTo>
                    <a:pt x="0" y="95096"/>
                  </a:lnTo>
                  <a:cubicBezTo>
                    <a:pt x="0" y="42576"/>
                    <a:pt x="42576" y="0"/>
                    <a:pt x="9509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9E6">
                    <a:alpha val="78000"/>
                  </a:srgbClr>
                </a:gs>
                <a:gs pos="100000">
                  <a:srgbClr val="3CFFE2">
                    <a:alpha val="78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pPr algn="ctr"/>
              <a:endParaRPr lang="en-AU" dirty="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1093530" cy="5216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767889" y="7543396"/>
            <a:ext cx="4151998" cy="1951904"/>
            <a:chOff x="0" y="0"/>
            <a:chExt cx="1093530" cy="51408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93530" cy="514082"/>
            </a:xfrm>
            <a:custGeom>
              <a:avLst/>
              <a:gdLst/>
              <a:ahLst/>
              <a:cxnLst/>
              <a:rect l="l" t="t" r="r" b="b"/>
              <a:pathLst>
                <a:path w="1093530" h="514082">
                  <a:moveTo>
                    <a:pt x="95096" y="0"/>
                  </a:moveTo>
                  <a:lnTo>
                    <a:pt x="998435" y="0"/>
                  </a:lnTo>
                  <a:cubicBezTo>
                    <a:pt x="1023655" y="0"/>
                    <a:pt x="1047844" y="10019"/>
                    <a:pt x="1065677" y="27853"/>
                  </a:cubicBezTo>
                  <a:cubicBezTo>
                    <a:pt x="1083511" y="45687"/>
                    <a:pt x="1093530" y="69875"/>
                    <a:pt x="1093530" y="95096"/>
                  </a:cubicBezTo>
                  <a:lnTo>
                    <a:pt x="1093530" y="418986"/>
                  </a:lnTo>
                  <a:cubicBezTo>
                    <a:pt x="1093530" y="471506"/>
                    <a:pt x="1050954" y="514082"/>
                    <a:pt x="998435" y="514082"/>
                  </a:cubicBezTo>
                  <a:lnTo>
                    <a:pt x="95096" y="514082"/>
                  </a:lnTo>
                  <a:cubicBezTo>
                    <a:pt x="42576" y="514082"/>
                    <a:pt x="0" y="471506"/>
                    <a:pt x="0" y="418986"/>
                  </a:cubicBezTo>
                  <a:lnTo>
                    <a:pt x="0" y="95096"/>
                  </a:lnTo>
                  <a:cubicBezTo>
                    <a:pt x="0" y="42576"/>
                    <a:pt x="42576" y="0"/>
                    <a:pt x="95096" y="0"/>
                  </a:cubicBezTo>
                  <a:close/>
                </a:path>
              </a:pathLst>
            </a:custGeom>
            <a:solidFill>
              <a:srgbClr val="FFFFFF">
                <a:alpha val="62745"/>
              </a:srgbClr>
            </a:solidFill>
          </p:spPr>
          <p:txBody>
            <a:bodyPr/>
            <a:lstStyle/>
            <a:p>
              <a:pPr algn="ctr"/>
              <a:endParaRPr lang="en-AU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1093530" cy="580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199762" y="6738399"/>
            <a:ext cx="4151998" cy="1727659"/>
            <a:chOff x="0" y="0"/>
            <a:chExt cx="1093530" cy="45502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93530" cy="455021"/>
            </a:xfrm>
            <a:custGeom>
              <a:avLst/>
              <a:gdLst/>
              <a:ahLst/>
              <a:cxnLst/>
              <a:rect l="l" t="t" r="r" b="b"/>
              <a:pathLst>
                <a:path w="1093530" h="455021">
                  <a:moveTo>
                    <a:pt x="95096" y="0"/>
                  </a:moveTo>
                  <a:lnTo>
                    <a:pt x="998435" y="0"/>
                  </a:lnTo>
                  <a:cubicBezTo>
                    <a:pt x="1023655" y="0"/>
                    <a:pt x="1047844" y="10019"/>
                    <a:pt x="1065677" y="27853"/>
                  </a:cubicBezTo>
                  <a:cubicBezTo>
                    <a:pt x="1083511" y="45687"/>
                    <a:pt x="1093530" y="69875"/>
                    <a:pt x="1093530" y="95096"/>
                  </a:cubicBezTo>
                  <a:lnTo>
                    <a:pt x="1093530" y="359925"/>
                  </a:lnTo>
                  <a:cubicBezTo>
                    <a:pt x="1093530" y="412445"/>
                    <a:pt x="1050954" y="455021"/>
                    <a:pt x="998435" y="455021"/>
                  </a:cubicBezTo>
                  <a:lnTo>
                    <a:pt x="95096" y="455021"/>
                  </a:lnTo>
                  <a:cubicBezTo>
                    <a:pt x="42576" y="455021"/>
                    <a:pt x="0" y="412445"/>
                    <a:pt x="0" y="359925"/>
                  </a:cubicBezTo>
                  <a:lnTo>
                    <a:pt x="0" y="95096"/>
                  </a:lnTo>
                  <a:cubicBezTo>
                    <a:pt x="0" y="42576"/>
                    <a:pt x="42576" y="0"/>
                    <a:pt x="9509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9E6">
                    <a:alpha val="78000"/>
                  </a:srgbClr>
                </a:gs>
                <a:gs pos="100000">
                  <a:srgbClr val="3CFFE2">
                    <a:alpha val="78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pPr algn="ctr"/>
              <a:endParaRPr lang="en-AU" dirty="0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1093530" cy="5216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199762" y="7490106"/>
            <a:ext cx="4151998" cy="1951904"/>
            <a:chOff x="0" y="0"/>
            <a:chExt cx="1093530" cy="51408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93530" cy="514082"/>
            </a:xfrm>
            <a:custGeom>
              <a:avLst/>
              <a:gdLst/>
              <a:ahLst/>
              <a:cxnLst/>
              <a:rect l="l" t="t" r="r" b="b"/>
              <a:pathLst>
                <a:path w="1093530" h="514082">
                  <a:moveTo>
                    <a:pt x="95096" y="0"/>
                  </a:moveTo>
                  <a:lnTo>
                    <a:pt x="998435" y="0"/>
                  </a:lnTo>
                  <a:cubicBezTo>
                    <a:pt x="1023655" y="0"/>
                    <a:pt x="1047844" y="10019"/>
                    <a:pt x="1065677" y="27853"/>
                  </a:cubicBezTo>
                  <a:cubicBezTo>
                    <a:pt x="1083511" y="45687"/>
                    <a:pt x="1093530" y="69875"/>
                    <a:pt x="1093530" y="95096"/>
                  </a:cubicBezTo>
                  <a:lnTo>
                    <a:pt x="1093530" y="418986"/>
                  </a:lnTo>
                  <a:cubicBezTo>
                    <a:pt x="1093530" y="471506"/>
                    <a:pt x="1050954" y="514082"/>
                    <a:pt x="998435" y="514082"/>
                  </a:cubicBezTo>
                  <a:lnTo>
                    <a:pt x="95096" y="514082"/>
                  </a:lnTo>
                  <a:cubicBezTo>
                    <a:pt x="42576" y="514082"/>
                    <a:pt x="0" y="471506"/>
                    <a:pt x="0" y="418986"/>
                  </a:cubicBezTo>
                  <a:lnTo>
                    <a:pt x="0" y="95096"/>
                  </a:lnTo>
                  <a:cubicBezTo>
                    <a:pt x="0" y="42576"/>
                    <a:pt x="42576" y="0"/>
                    <a:pt x="95096" y="0"/>
                  </a:cubicBezTo>
                  <a:close/>
                </a:path>
              </a:pathLst>
            </a:custGeom>
            <a:solidFill>
              <a:srgbClr val="FFFFFF">
                <a:alpha val="62745"/>
              </a:srgbClr>
            </a:solidFill>
          </p:spPr>
          <p:txBody>
            <a:bodyPr/>
            <a:lstStyle/>
            <a:p>
              <a:pPr algn="ctr"/>
              <a:endParaRPr lang="en-AU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66675"/>
              <a:ext cx="1093530" cy="580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111739" y="3925448"/>
            <a:ext cx="4151998" cy="1951904"/>
            <a:chOff x="0" y="0"/>
            <a:chExt cx="1093530" cy="51408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93530" cy="514082"/>
            </a:xfrm>
            <a:custGeom>
              <a:avLst/>
              <a:gdLst/>
              <a:ahLst/>
              <a:cxnLst/>
              <a:rect l="l" t="t" r="r" b="b"/>
              <a:pathLst>
                <a:path w="1093530" h="514082">
                  <a:moveTo>
                    <a:pt x="95096" y="0"/>
                  </a:moveTo>
                  <a:lnTo>
                    <a:pt x="998435" y="0"/>
                  </a:lnTo>
                  <a:cubicBezTo>
                    <a:pt x="1023655" y="0"/>
                    <a:pt x="1047844" y="10019"/>
                    <a:pt x="1065677" y="27853"/>
                  </a:cubicBezTo>
                  <a:cubicBezTo>
                    <a:pt x="1083511" y="45687"/>
                    <a:pt x="1093530" y="69875"/>
                    <a:pt x="1093530" y="95096"/>
                  </a:cubicBezTo>
                  <a:lnTo>
                    <a:pt x="1093530" y="418986"/>
                  </a:lnTo>
                  <a:cubicBezTo>
                    <a:pt x="1093530" y="471506"/>
                    <a:pt x="1050954" y="514082"/>
                    <a:pt x="998435" y="514082"/>
                  </a:cubicBezTo>
                  <a:lnTo>
                    <a:pt x="95096" y="514082"/>
                  </a:lnTo>
                  <a:cubicBezTo>
                    <a:pt x="42576" y="514082"/>
                    <a:pt x="0" y="471506"/>
                    <a:pt x="0" y="418986"/>
                  </a:cubicBezTo>
                  <a:lnTo>
                    <a:pt x="0" y="95096"/>
                  </a:lnTo>
                  <a:cubicBezTo>
                    <a:pt x="0" y="42576"/>
                    <a:pt x="42576" y="0"/>
                    <a:pt x="950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0039E6">
                      <a:alpha val="100000"/>
                    </a:srgbClr>
                  </a:gs>
                  <a:gs pos="100000">
                    <a:srgbClr val="3CFFE2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  <p:txBody>
            <a:bodyPr/>
            <a:lstStyle/>
            <a:p>
              <a:pPr algn="ctr"/>
              <a:endParaRPr lang="en-AU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66675"/>
              <a:ext cx="1093530" cy="580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767889" y="7543396"/>
            <a:ext cx="4151998" cy="1951904"/>
            <a:chOff x="0" y="0"/>
            <a:chExt cx="1093530" cy="51408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93530" cy="514082"/>
            </a:xfrm>
            <a:custGeom>
              <a:avLst/>
              <a:gdLst/>
              <a:ahLst/>
              <a:cxnLst/>
              <a:rect l="l" t="t" r="r" b="b"/>
              <a:pathLst>
                <a:path w="1093530" h="514082">
                  <a:moveTo>
                    <a:pt x="95096" y="0"/>
                  </a:moveTo>
                  <a:lnTo>
                    <a:pt x="998435" y="0"/>
                  </a:lnTo>
                  <a:cubicBezTo>
                    <a:pt x="1023655" y="0"/>
                    <a:pt x="1047844" y="10019"/>
                    <a:pt x="1065677" y="27853"/>
                  </a:cubicBezTo>
                  <a:cubicBezTo>
                    <a:pt x="1083511" y="45687"/>
                    <a:pt x="1093530" y="69875"/>
                    <a:pt x="1093530" y="95096"/>
                  </a:cubicBezTo>
                  <a:lnTo>
                    <a:pt x="1093530" y="418986"/>
                  </a:lnTo>
                  <a:cubicBezTo>
                    <a:pt x="1093530" y="471506"/>
                    <a:pt x="1050954" y="514082"/>
                    <a:pt x="998435" y="514082"/>
                  </a:cubicBezTo>
                  <a:lnTo>
                    <a:pt x="95096" y="514082"/>
                  </a:lnTo>
                  <a:cubicBezTo>
                    <a:pt x="42576" y="514082"/>
                    <a:pt x="0" y="471506"/>
                    <a:pt x="0" y="418986"/>
                  </a:cubicBezTo>
                  <a:lnTo>
                    <a:pt x="0" y="95096"/>
                  </a:lnTo>
                  <a:cubicBezTo>
                    <a:pt x="0" y="42576"/>
                    <a:pt x="42576" y="0"/>
                    <a:pt x="950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0039E6">
                      <a:alpha val="100000"/>
                    </a:srgbClr>
                  </a:gs>
                  <a:gs pos="100000">
                    <a:srgbClr val="3CFFE2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  <p:txBody>
            <a:bodyPr/>
            <a:lstStyle/>
            <a:p>
              <a:pPr algn="ctr"/>
              <a:endParaRPr lang="en-AU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66675"/>
              <a:ext cx="1093530" cy="580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199762" y="7490106"/>
            <a:ext cx="4151998" cy="1951904"/>
            <a:chOff x="0" y="0"/>
            <a:chExt cx="1093530" cy="51408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93530" cy="514082"/>
            </a:xfrm>
            <a:custGeom>
              <a:avLst/>
              <a:gdLst/>
              <a:ahLst/>
              <a:cxnLst/>
              <a:rect l="l" t="t" r="r" b="b"/>
              <a:pathLst>
                <a:path w="1093530" h="514082">
                  <a:moveTo>
                    <a:pt x="95096" y="0"/>
                  </a:moveTo>
                  <a:lnTo>
                    <a:pt x="998435" y="0"/>
                  </a:lnTo>
                  <a:cubicBezTo>
                    <a:pt x="1023655" y="0"/>
                    <a:pt x="1047844" y="10019"/>
                    <a:pt x="1065677" y="27853"/>
                  </a:cubicBezTo>
                  <a:cubicBezTo>
                    <a:pt x="1083511" y="45687"/>
                    <a:pt x="1093530" y="69875"/>
                    <a:pt x="1093530" y="95096"/>
                  </a:cubicBezTo>
                  <a:lnTo>
                    <a:pt x="1093530" y="418986"/>
                  </a:lnTo>
                  <a:cubicBezTo>
                    <a:pt x="1093530" y="471506"/>
                    <a:pt x="1050954" y="514082"/>
                    <a:pt x="998435" y="514082"/>
                  </a:cubicBezTo>
                  <a:lnTo>
                    <a:pt x="95096" y="514082"/>
                  </a:lnTo>
                  <a:cubicBezTo>
                    <a:pt x="42576" y="514082"/>
                    <a:pt x="0" y="471506"/>
                    <a:pt x="0" y="418986"/>
                  </a:cubicBezTo>
                  <a:lnTo>
                    <a:pt x="0" y="95096"/>
                  </a:lnTo>
                  <a:cubicBezTo>
                    <a:pt x="0" y="42576"/>
                    <a:pt x="42576" y="0"/>
                    <a:pt x="950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0039E6">
                      <a:alpha val="100000"/>
                    </a:srgbClr>
                  </a:gs>
                  <a:gs pos="100000">
                    <a:srgbClr val="3CFFE2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  <p:txBody>
            <a:bodyPr/>
            <a:lstStyle/>
            <a:p>
              <a:pPr algn="ctr"/>
              <a:endParaRPr lang="en-AU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66675"/>
              <a:ext cx="1093530" cy="580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2765629" y="546296"/>
            <a:ext cx="12756741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45"/>
              </a:lnSpc>
            </a:pPr>
            <a:r>
              <a:rPr lang="en-US" sz="7871" b="1" dirty="0">
                <a:solidFill>
                  <a:schemeClr val="bg1">
                    <a:lumMod val="85000"/>
                  </a:schemeClr>
                </a:solidFill>
                <a:latin typeface="Poppins Bold"/>
                <a:ea typeface="Poppins Bold"/>
                <a:cs typeface="Poppins Bold"/>
                <a:sym typeface="Poppins Bold"/>
              </a:rPr>
              <a:t>KEY FUNCTIONALITIES 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221184" y="1605787"/>
            <a:ext cx="9037616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45"/>
              </a:lnSpc>
            </a:pPr>
            <a:r>
              <a:rPr lang="en-US" sz="7871" b="1" dirty="0">
                <a:solidFill>
                  <a:srgbClr val="65FFE8"/>
                </a:solidFill>
                <a:latin typeface="Poppins Bold"/>
                <a:ea typeface="Poppins Bold"/>
                <a:cs typeface="Poppins Bold"/>
                <a:sym typeface="Poppins Bold"/>
              </a:rPr>
              <a:t>DEMONSTRATION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486452" y="4263243"/>
            <a:ext cx="3402572" cy="799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3151"/>
              </a:lnSpc>
              <a:spcBef>
                <a:spcPct val="0"/>
              </a:spcBef>
            </a:pPr>
            <a:r>
              <a:rPr lang="en-US" sz="2251" b="1" dirty="0">
                <a:latin typeface="Poppins"/>
                <a:ea typeface="Poppins"/>
                <a:cs typeface="Poppins"/>
                <a:sym typeface="Poppins"/>
              </a:rPr>
              <a:t>Secure remote access to routers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142602" y="7881191"/>
            <a:ext cx="3402572" cy="1209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3151"/>
              </a:lnSpc>
              <a:spcBef>
                <a:spcPct val="0"/>
              </a:spcBef>
            </a:pPr>
            <a:r>
              <a:rPr lang="en-US" sz="2251" b="1" dirty="0">
                <a:latin typeface="Poppins"/>
                <a:ea typeface="Poppins"/>
                <a:cs typeface="Poppins"/>
                <a:sym typeface="Poppins"/>
              </a:rPr>
              <a:t>Connected to Fa0/5 for testing SSH</a:t>
            </a:r>
          </a:p>
          <a:p>
            <a:pPr marL="0" lvl="0" indent="0" algn="ctr">
              <a:lnSpc>
                <a:spcPts val="3151"/>
              </a:lnSpc>
              <a:spcBef>
                <a:spcPct val="0"/>
              </a:spcBef>
            </a:pPr>
            <a:r>
              <a:rPr lang="en-US" sz="2251" dirty="0">
                <a:solidFill>
                  <a:srgbClr val="3562A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858523" y="7711370"/>
            <a:ext cx="2834476" cy="1619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3151"/>
              </a:lnSpc>
              <a:spcBef>
                <a:spcPct val="0"/>
              </a:spcBef>
            </a:pPr>
            <a:r>
              <a:rPr lang="en-US" sz="2251" b="1" dirty="0">
                <a:latin typeface="Poppins"/>
                <a:ea typeface="Poppins"/>
                <a:cs typeface="Poppins"/>
                <a:sym typeface="Poppins"/>
              </a:rPr>
              <a:t>Ping across VLANs</a:t>
            </a:r>
          </a:p>
          <a:p>
            <a:pPr lvl="0" algn="ctr">
              <a:lnSpc>
                <a:spcPts val="3151"/>
              </a:lnSpc>
              <a:spcBef>
                <a:spcPct val="0"/>
              </a:spcBef>
            </a:pPr>
            <a:endParaRPr lang="en-US" sz="2251" b="1" dirty="0">
              <a:latin typeface="Poppins"/>
              <a:ea typeface="Poppins"/>
              <a:cs typeface="Poppins"/>
              <a:sym typeface="Poppins"/>
            </a:endParaRPr>
          </a:p>
          <a:p>
            <a:pPr lvl="0" algn="ctr">
              <a:lnSpc>
                <a:spcPts val="3151"/>
              </a:lnSpc>
              <a:spcBef>
                <a:spcPct val="0"/>
              </a:spcBef>
            </a:pPr>
            <a:r>
              <a:rPr lang="en-US" sz="2251" b="1" dirty="0">
                <a:latin typeface="Poppins"/>
                <a:ea typeface="Poppins"/>
                <a:cs typeface="Poppins"/>
                <a:sym typeface="Poppins"/>
              </a:rPr>
              <a:t>Wireless devices connectivity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228620" y="3413680"/>
            <a:ext cx="3918236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SSH Configuration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884770" y="7031628"/>
            <a:ext cx="3918236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Rogue Laptop Setup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316643" y="6978338"/>
            <a:ext cx="3918236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FULLY COMMUNICATION TESTING</a:t>
            </a:r>
          </a:p>
        </p:txBody>
      </p:sp>
      <p:sp>
        <p:nvSpPr>
          <p:cNvPr id="88" name="TextBox 27">
            <a:extLst>
              <a:ext uri="{FF2B5EF4-FFF2-40B4-BE49-F238E27FC236}">
                <a16:creationId xmlns:a16="http://schemas.microsoft.com/office/drawing/2014/main" id="{BBBCBC8E-23A9-9873-CF51-2433E984DAE3}"/>
              </a:ext>
            </a:extLst>
          </p:cNvPr>
          <p:cNvSpPr txBox="1"/>
          <p:nvPr/>
        </p:nvSpPr>
        <p:spPr>
          <a:xfrm>
            <a:off x="6767889" y="7296504"/>
            <a:ext cx="4151998" cy="220506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151"/>
              </a:lnSpc>
            </a:pPr>
            <a:endParaRPr/>
          </a:p>
        </p:txBody>
      </p:sp>
      <p:grpSp>
        <p:nvGrpSpPr>
          <p:cNvPr id="89" name="Group 4">
            <a:extLst>
              <a:ext uri="{FF2B5EF4-FFF2-40B4-BE49-F238E27FC236}">
                <a16:creationId xmlns:a16="http://schemas.microsoft.com/office/drawing/2014/main" id="{A747B2F8-B88A-E304-E949-E916125E2184}"/>
              </a:ext>
            </a:extLst>
          </p:cNvPr>
          <p:cNvGrpSpPr/>
          <p:nvPr/>
        </p:nvGrpSpPr>
        <p:grpSpPr>
          <a:xfrm>
            <a:off x="1846708" y="3234634"/>
            <a:ext cx="4151998" cy="1727659"/>
            <a:chOff x="0" y="0"/>
            <a:chExt cx="1093530" cy="455021"/>
          </a:xfrm>
        </p:grpSpPr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id="{4BE1F12F-E92B-4BAD-FB23-549162049645}"/>
                </a:ext>
              </a:extLst>
            </p:cNvPr>
            <p:cNvSpPr/>
            <p:nvPr/>
          </p:nvSpPr>
          <p:spPr>
            <a:xfrm>
              <a:off x="0" y="0"/>
              <a:ext cx="1093530" cy="455021"/>
            </a:xfrm>
            <a:custGeom>
              <a:avLst/>
              <a:gdLst/>
              <a:ahLst/>
              <a:cxnLst/>
              <a:rect l="l" t="t" r="r" b="b"/>
              <a:pathLst>
                <a:path w="1093530" h="455021">
                  <a:moveTo>
                    <a:pt x="95096" y="0"/>
                  </a:moveTo>
                  <a:lnTo>
                    <a:pt x="998435" y="0"/>
                  </a:lnTo>
                  <a:cubicBezTo>
                    <a:pt x="1023655" y="0"/>
                    <a:pt x="1047844" y="10019"/>
                    <a:pt x="1065677" y="27853"/>
                  </a:cubicBezTo>
                  <a:cubicBezTo>
                    <a:pt x="1083511" y="45687"/>
                    <a:pt x="1093530" y="69875"/>
                    <a:pt x="1093530" y="95096"/>
                  </a:cubicBezTo>
                  <a:lnTo>
                    <a:pt x="1093530" y="359925"/>
                  </a:lnTo>
                  <a:cubicBezTo>
                    <a:pt x="1093530" y="412445"/>
                    <a:pt x="1050954" y="455021"/>
                    <a:pt x="998435" y="455021"/>
                  </a:cubicBezTo>
                  <a:lnTo>
                    <a:pt x="95096" y="455021"/>
                  </a:lnTo>
                  <a:cubicBezTo>
                    <a:pt x="42576" y="455021"/>
                    <a:pt x="0" y="412445"/>
                    <a:pt x="0" y="359925"/>
                  </a:cubicBezTo>
                  <a:lnTo>
                    <a:pt x="0" y="95096"/>
                  </a:lnTo>
                  <a:cubicBezTo>
                    <a:pt x="0" y="42576"/>
                    <a:pt x="42576" y="0"/>
                    <a:pt x="9509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9E6">
                    <a:alpha val="78000"/>
                  </a:srgbClr>
                </a:gs>
                <a:gs pos="100000">
                  <a:srgbClr val="3CFFE2">
                    <a:alpha val="78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pPr algn="ctr"/>
              <a:endParaRPr lang="en-AU"/>
            </a:p>
          </p:txBody>
        </p:sp>
        <p:sp>
          <p:nvSpPr>
            <p:cNvPr id="91" name="TextBox 6">
              <a:extLst>
                <a:ext uri="{FF2B5EF4-FFF2-40B4-BE49-F238E27FC236}">
                  <a16:creationId xmlns:a16="http://schemas.microsoft.com/office/drawing/2014/main" id="{C2CC2B5B-0A17-83C3-2D19-1FA1579C2BF4}"/>
                </a:ext>
              </a:extLst>
            </p:cNvPr>
            <p:cNvSpPr txBox="1"/>
            <p:nvPr/>
          </p:nvSpPr>
          <p:spPr>
            <a:xfrm>
              <a:off x="0" y="-66675"/>
              <a:ext cx="1093530" cy="5216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92" name="Group 7">
            <a:extLst>
              <a:ext uri="{FF2B5EF4-FFF2-40B4-BE49-F238E27FC236}">
                <a16:creationId xmlns:a16="http://schemas.microsoft.com/office/drawing/2014/main" id="{B25B189A-FCE6-180E-FA6E-CB362614618D}"/>
              </a:ext>
            </a:extLst>
          </p:cNvPr>
          <p:cNvGrpSpPr/>
          <p:nvPr/>
        </p:nvGrpSpPr>
        <p:grpSpPr>
          <a:xfrm>
            <a:off x="1822859" y="3929566"/>
            <a:ext cx="4151998" cy="1951904"/>
            <a:chOff x="0" y="0"/>
            <a:chExt cx="1093530" cy="514082"/>
          </a:xfrm>
        </p:grpSpPr>
        <p:sp>
          <p:nvSpPr>
            <p:cNvPr id="93" name="Freeform 8">
              <a:extLst>
                <a:ext uri="{FF2B5EF4-FFF2-40B4-BE49-F238E27FC236}">
                  <a16:creationId xmlns:a16="http://schemas.microsoft.com/office/drawing/2014/main" id="{C8E7C6C5-A0A0-337D-2103-A24D74AAFFA5}"/>
                </a:ext>
              </a:extLst>
            </p:cNvPr>
            <p:cNvSpPr/>
            <p:nvPr/>
          </p:nvSpPr>
          <p:spPr>
            <a:xfrm>
              <a:off x="0" y="0"/>
              <a:ext cx="1093530" cy="514082"/>
            </a:xfrm>
            <a:custGeom>
              <a:avLst/>
              <a:gdLst/>
              <a:ahLst/>
              <a:cxnLst/>
              <a:rect l="l" t="t" r="r" b="b"/>
              <a:pathLst>
                <a:path w="1093530" h="514082">
                  <a:moveTo>
                    <a:pt x="95096" y="0"/>
                  </a:moveTo>
                  <a:lnTo>
                    <a:pt x="998435" y="0"/>
                  </a:lnTo>
                  <a:cubicBezTo>
                    <a:pt x="1023655" y="0"/>
                    <a:pt x="1047844" y="10019"/>
                    <a:pt x="1065677" y="27853"/>
                  </a:cubicBezTo>
                  <a:cubicBezTo>
                    <a:pt x="1083511" y="45687"/>
                    <a:pt x="1093530" y="69875"/>
                    <a:pt x="1093530" y="95096"/>
                  </a:cubicBezTo>
                  <a:lnTo>
                    <a:pt x="1093530" y="418986"/>
                  </a:lnTo>
                  <a:cubicBezTo>
                    <a:pt x="1093530" y="471506"/>
                    <a:pt x="1050954" y="514082"/>
                    <a:pt x="998435" y="514082"/>
                  </a:cubicBezTo>
                  <a:lnTo>
                    <a:pt x="95096" y="514082"/>
                  </a:lnTo>
                  <a:cubicBezTo>
                    <a:pt x="42576" y="514082"/>
                    <a:pt x="0" y="471506"/>
                    <a:pt x="0" y="418986"/>
                  </a:cubicBezTo>
                  <a:lnTo>
                    <a:pt x="0" y="95096"/>
                  </a:lnTo>
                  <a:cubicBezTo>
                    <a:pt x="0" y="42576"/>
                    <a:pt x="42576" y="0"/>
                    <a:pt x="95096" y="0"/>
                  </a:cubicBezTo>
                  <a:close/>
                </a:path>
              </a:pathLst>
            </a:custGeom>
            <a:solidFill>
              <a:srgbClr val="FFFFFF">
                <a:alpha val="62745"/>
              </a:srgbClr>
            </a:solidFill>
          </p:spPr>
          <p:txBody>
            <a:bodyPr/>
            <a:lstStyle/>
            <a:p>
              <a:pPr algn="ctr"/>
              <a:endParaRPr lang="en-AU"/>
            </a:p>
          </p:txBody>
        </p:sp>
        <p:sp>
          <p:nvSpPr>
            <p:cNvPr id="94" name="TextBox 9">
              <a:extLst>
                <a:ext uri="{FF2B5EF4-FFF2-40B4-BE49-F238E27FC236}">
                  <a16:creationId xmlns:a16="http://schemas.microsoft.com/office/drawing/2014/main" id="{6034D63F-B9BE-7300-3495-08EE57EDA51C}"/>
                </a:ext>
              </a:extLst>
            </p:cNvPr>
            <p:cNvSpPr txBox="1"/>
            <p:nvPr/>
          </p:nvSpPr>
          <p:spPr>
            <a:xfrm>
              <a:off x="0" y="-66675"/>
              <a:ext cx="1093530" cy="580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95" name="Group 22">
            <a:extLst>
              <a:ext uri="{FF2B5EF4-FFF2-40B4-BE49-F238E27FC236}">
                <a16:creationId xmlns:a16="http://schemas.microsoft.com/office/drawing/2014/main" id="{E4807396-278B-79A9-9AF6-7E33D685A76C}"/>
              </a:ext>
            </a:extLst>
          </p:cNvPr>
          <p:cNvGrpSpPr/>
          <p:nvPr/>
        </p:nvGrpSpPr>
        <p:grpSpPr>
          <a:xfrm>
            <a:off x="1822859" y="3929566"/>
            <a:ext cx="4151998" cy="1951904"/>
            <a:chOff x="0" y="0"/>
            <a:chExt cx="1093530" cy="514082"/>
          </a:xfrm>
        </p:grpSpPr>
        <p:sp>
          <p:nvSpPr>
            <p:cNvPr id="96" name="Freeform 23">
              <a:extLst>
                <a:ext uri="{FF2B5EF4-FFF2-40B4-BE49-F238E27FC236}">
                  <a16:creationId xmlns:a16="http://schemas.microsoft.com/office/drawing/2014/main" id="{C64391DF-EEB1-30CF-9B21-8401A5E484EB}"/>
                </a:ext>
              </a:extLst>
            </p:cNvPr>
            <p:cNvSpPr/>
            <p:nvPr/>
          </p:nvSpPr>
          <p:spPr>
            <a:xfrm>
              <a:off x="0" y="0"/>
              <a:ext cx="1093530" cy="514082"/>
            </a:xfrm>
            <a:custGeom>
              <a:avLst/>
              <a:gdLst/>
              <a:ahLst/>
              <a:cxnLst/>
              <a:rect l="l" t="t" r="r" b="b"/>
              <a:pathLst>
                <a:path w="1093530" h="514082">
                  <a:moveTo>
                    <a:pt x="95096" y="0"/>
                  </a:moveTo>
                  <a:lnTo>
                    <a:pt x="998435" y="0"/>
                  </a:lnTo>
                  <a:cubicBezTo>
                    <a:pt x="1023655" y="0"/>
                    <a:pt x="1047844" y="10019"/>
                    <a:pt x="1065677" y="27853"/>
                  </a:cubicBezTo>
                  <a:cubicBezTo>
                    <a:pt x="1083511" y="45687"/>
                    <a:pt x="1093530" y="69875"/>
                    <a:pt x="1093530" y="95096"/>
                  </a:cubicBezTo>
                  <a:lnTo>
                    <a:pt x="1093530" y="418986"/>
                  </a:lnTo>
                  <a:cubicBezTo>
                    <a:pt x="1093530" y="471506"/>
                    <a:pt x="1050954" y="514082"/>
                    <a:pt x="998435" y="514082"/>
                  </a:cubicBezTo>
                  <a:lnTo>
                    <a:pt x="95096" y="514082"/>
                  </a:lnTo>
                  <a:cubicBezTo>
                    <a:pt x="42576" y="514082"/>
                    <a:pt x="0" y="471506"/>
                    <a:pt x="0" y="418986"/>
                  </a:cubicBezTo>
                  <a:lnTo>
                    <a:pt x="0" y="95096"/>
                  </a:lnTo>
                  <a:cubicBezTo>
                    <a:pt x="0" y="42576"/>
                    <a:pt x="42576" y="0"/>
                    <a:pt x="950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0039E6">
                      <a:alpha val="100000"/>
                    </a:srgbClr>
                  </a:gs>
                  <a:gs pos="100000">
                    <a:srgbClr val="3CFFE2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  <p:txBody>
            <a:bodyPr/>
            <a:lstStyle/>
            <a:p>
              <a:pPr algn="ctr"/>
              <a:endParaRPr lang="en-AU"/>
            </a:p>
          </p:txBody>
        </p:sp>
        <p:sp>
          <p:nvSpPr>
            <p:cNvPr id="97" name="TextBox 24">
              <a:extLst>
                <a:ext uri="{FF2B5EF4-FFF2-40B4-BE49-F238E27FC236}">
                  <a16:creationId xmlns:a16="http://schemas.microsoft.com/office/drawing/2014/main" id="{F14D762C-4B2F-A4A8-C1AF-A65EBBFDCB8A}"/>
                </a:ext>
              </a:extLst>
            </p:cNvPr>
            <p:cNvSpPr txBox="1"/>
            <p:nvPr/>
          </p:nvSpPr>
          <p:spPr>
            <a:xfrm>
              <a:off x="0" y="-66675"/>
              <a:ext cx="1093530" cy="580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98" name="TextBox 38">
            <a:extLst>
              <a:ext uri="{FF2B5EF4-FFF2-40B4-BE49-F238E27FC236}">
                <a16:creationId xmlns:a16="http://schemas.microsoft.com/office/drawing/2014/main" id="{CE72DFAD-8B7D-E042-73B5-F00D736ED4ED}"/>
              </a:ext>
            </a:extLst>
          </p:cNvPr>
          <p:cNvSpPr txBox="1"/>
          <p:nvPr/>
        </p:nvSpPr>
        <p:spPr>
          <a:xfrm>
            <a:off x="2197571" y="4267361"/>
            <a:ext cx="3405359" cy="7990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151"/>
              </a:lnSpc>
              <a:spcBef>
                <a:spcPct val="0"/>
              </a:spcBef>
            </a:pPr>
            <a:r>
              <a:rPr lang="en-US" sz="2251" b="1" dirty="0">
                <a:latin typeface="Poppins"/>
                <a:ea typeface="Poppins"/>
                <a:cs typeface="Poppins"/>
                <a:sym typeface="Poppins"/>
              </a:rPr>
              <a:t>Auto-assign IPs based on VLAN.</a:t>
            </a:r>
          </a:p>
        </p:txBody>
      </p:sp>
      <p:sp>
        <p:nvSpPr>
          <p:cNvPr id="99" name="TextBox 41">
            <a:extLst>
              <a:ext uri="{FF2B5EF4-FFF2-40B4-BE49-F238E27FC236}">
                <a16:creationId xmlns:a16="http://schemas.microsoft.com/office/drawing/2014/main" id="{16EB2E73-3A1C-B3A6-3518-A70EAEDEBB40}"/>
              </a:ext>
            </a:extLst>
          </p:cNvPr>
          <p:cNvSpPr txBox="1"/>
          <p:nvPr/>
        </p:nvSpPr>
        <p:spPr>
          <a:xfrm>
            <a:off x="1939740" y="3417798"/>
            <a:ext cx="3918236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1" dirty="0">
                <a:latin typeface="Poppins Bold"/>
                <a:ea typeface="Poppins Bold"/>
                <a:cs typeface="Poppins Bold"/>
                <a:sym typeface="Poppins Bold"/>
              </a:rPr>
              <a:t>DHCP on Routers</a:t>
            </a:r>
          </a:p>
        </p:txBody>
      </p:sp>
      <p:grpSp>
        <p:nvGrpSpPr>
          <p:cNvPr id="100" name="Group 4">
            <a:extLst>
              <a:ext uri="{FF2B5EF4-FFF2-40B4-BE49-F238E27FC236}">
                <a16:creationId xmlns:a16="http://schemas.microsoft.com/office/drawing/2014/main" id="{59EBC877-B402-28F3-BE62-1933590CFF69}"/>
              </a:ext>
            </a:extLst>
          </p:cNvPr>
          <p:cNvGrpSpPr/>
          <p:nvPr/>
        </p:nvGrpSpPr>
        <p:grpSpPr>
          <a:xfrm>
            <a:off x="6805185" y="3230516"/>
            <a:ext cx="4151998" cy="1727659"/>
            <a:chOff x="0" y="0"/>
            <a:chExt cx="1093530" cy="455021"/>
          </a:xfrm>
        </p:grpSpPr>
        <p:sp>
          <p:nvSpPr>
            <p:cNvPr id="101" name="Freeform 5">
              <a:extLst>
                <a:ext uri="{FF2B5EF4-FFF2-40B4-BE49-F238E27FC236}">
                  <a16:creationId xmlns:a16="http://schemas.microsoft.com/office/drawing/2014/main" id="{89BB37EE-F037-AF7B-BA82-50F43720B17C}"/>
                </a:ext>
              </a:extLst>
            </p:cNvPr>
            <p:cNvSpPr/>
            <p:nvPr/>
          </p:nvSpPr>
          <p:spPr>
            <a:xfrm>
              <a:off x="0" y="0"/>
              <a:ext cx="1093530" cy="455021"/>
            </a:xfrm>
            <a:custGeom>
              <a:avLst/>
              <a:gdLst/>
              <a:ahLst/>
              <a:cxnLst/>
              <a:rect l="l" t="t" r="r" b="b"/>
              <a:pathLst>
                <a:path w="1093530" h="455021">
                  <a:moveTo>
                    <a:pt x="95096" y="0"/>
                  </a:moveTo>
                  <a:lnTo>
                    <a:pt x="998435" y="0"/>
                  </a:lnTo>
                  <a:cubicBezTo>
                    <a:pt x="1023655" y="0"/>
                    <a:pt x="1047844" y="10019"/>
                    <a:pt x="1065677" y="27853"/>
                  </a:cubicBezTo>
                  <a:cubicBezTo>
                    <a:pt x="1083511" y="45687"/>
                    <a:pt x="1093530" y="69875"/>
                    <a:pt x="1093530" y="95096"/>
                  </a:cubicBezTo>
                  <a:lnTo>
                    <a:pt x="1093530" y="359925"/>
                  </a:lnTo>
                  <a:cubicBezTo>
                    <a:pt x="1093530" y="412445"/>
                    <a:pt x="1050954" y="455021"/>
                    <a:pt x="998435" y="455021"/>
                  </a:cubicBezTo>
                  <a:lnTo>
                    <a:pt x="95096" y="455021"/>
                  </a:lnTo>
                  <a:cubicBezTo>
                    <a:pt x="42576" y="455021"/>
                    <a:pt x="0" y="412445"/>
                    <a:pt x="0" y="359925"/>
                  </a:cubicBezTo>
                  <a:lnTo>
                    <a:pt x="0" y="95096"/>
                  </a:lnTo>
                  <a:cubicBezTo>
                    <a:pt x="0" y="42576"/>
                    <a:pt x="42576" y="0"/>
                    <a:pt x="9509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9E6">
                    <a:alpha val="78000"/>
                  </a:srgbClr>
                </a:gs>
                <a:gs pos="100000">
                  <a:srgbClr val="3CFFE2">
                    <a:alpha val="78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pPr algn="ctr"/>
              <a:endParaRPr lang="en-AU" dirty="0"/>
            </a:p>
          </p:txBody>
        </p:sp>
        <p:sp>
          <p:nvSpPr>
            <p:cNvPr id="102" name="TextBox 6">
              <a:extLst>
                <a:ext uri="{FF2B5EF4-FFF2-40B4-BE49-F238E27FC236}">
                  <a16:creationId xmlns:a16="http://schemas.microsoft.com/office/drawing/2014/main" id="{97F738D4-1FFD-AFFB-A510-CEBC95A26BCA}"/>
                </a:ext>
              </a:extLst>
            </p:cNvPr>
            <p:cNvSpPr txBox="1"/>
            <p:nvPr/>
          </p:nvSpPr>
          <p:spPr>
            <a:xfrm>
              <a:off x="0" y="-66675"/>
              <a:ext cx="1093530" cy="5216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103" name="Group 7">
            <a:extLst>
              <a:ext uri="{FF2B5EF4-FFF2-40B4-BE49-F238E27FC236}">
                <a16:creationId xmlns:a16="http://schemas.microsoft.com/office/drawing/2014/main" id="{BFB2AA3F-B90C-CBAC-917B-1313D2554C9E}"/>
              </a:ext>
            </a:extLst>
          </p:cNvPr>
          <p:cNvGrpSpPr/>
          <p:nvPr/>
        </p:nvGrpSpPr>
        <p:grpSpPr>
          <a:xfrm>
            <a:off x="6781336" y="3925448"/>
            <a:ext cx="4151998" cy="1951904"/>
            <a:chOff x="0" y="0"/>
            <a:chExt cx="1093530" cy="514082"/>
          </a:xfrm>
        </p:grpSpPr>
        <p:sp>
          <p:nvSpPr>
            <p:cNvPr id="104" name="Freeform 8">
              <a:extLst>
                <a:ext uri="{FF2B5EF4-FFF2-40B4-BE49-F238E27FC236}">
                  <a16:creationId xmlns:a16="http://schemas.microsoft.com/office/drawing/2014/main" id="{2DF50F1E-013B-E2E1-03D4-81ED27CC7578}"/>
                </a:ext>
              </a:extLst>
            </p:cNvPr>
            <p:cNvSpPr/>
            <p:nvPr/>
          </p:nvSpPr>
          <p:spPr>
            <a:xfrm>
              <a:off x="0" y="0"/>
              <a:ext cx="1093530" cy="514082"/>
            </a:xfrm>
            <a:custGeom>
              <a:avLst/>
              <a:gdLst/>
              <a:ahLst/>
              <a:cxnLst/>
              <a:rect l="l" t="t" r="r" b="b"/>
              <a:pathLst>
                <a:path w="1093530" h="514082">
                  <a:moveTo>
                    <a:pt x="95096" y="0"/>
                  </a:moveTo>
                  <a:lnTo>
                    <a:pt x="998435" y="0"/>
                  </a:lnTo>
                  <a:cubicBezTo>
                    <a:pt x="1023655" y="0"/>
                    <a:pt x="1047844" y="10019"/>
                    <a:pt x="1065677" y="27853"/>
                  </a:cubicBezTo>
                  <a:cubicBezTo>
                    <a:pt x="1083511" y="45687"/>
                    <a:pt x="1093530" y="69875"/>
                    <a:pt x="1093530" y="95096"/>
                  </a:cubicBezTo>
                  <a:lnTo>
                    <a:pt x="1093530" y="418986"/>
                  </a:lnTo>
                  <a:cubicBezTo>
                    <a:pt x="1093530" y="471506"/>
                    <a:pt x="1050954" y="514082"/>
                    <a:pt x="998435" y="514082"/>
                  </a:cubicBezTo>
                  <a:lnTo>
                    <a:pt x="95096" y="514082"/>
                  </a:lnTo>
                  <a:cubicBezTo>
                    <a:pt x="42576" y="514082"/>
                    <a:pt x="0" y="471506"/>
                    <a:pt x="0" y="418986"/>
                  </a:cubicBezTo>
                  <a:lnTo>
                    <a:pt x="0" y="95096"/>
                  </a:lnTo>
                  <a:cubicBezTo>
                    <a:pt x="0" y="42576"/>
                    <a:pt x="42576" y="0"/>
                    <a:pt x="95096" y="0"/>
                  </a:cubicBezTo>
                  <a:close/>
                </a:path>
              </a:pathLst>
            </a:custGeom>
            <a:solidFill>
              <a:srgbClr val="FFFFFF">
                <a:alpha val="62745"/>
              </a:srgbClr>
            </a:solidFill>
          </p:spPr>
          <p:txBody>
            <a:bodyPr/>
            <a:lstStyle/>
            <a:p>
              <a:pPr algn="ctr"/>
              <a:endParaRPr lang="en-AU"/>
            </a:p>
          </p:txBody>
        </p:sp>
        <p:sp>
          <p:nvSpPr>
            <p:cNvPr id="105" name="TextBox 9">
              <a:extLst>
                <a:ext uri="{FF2B5EF4-FFF2-40B4-BE49-F238E27FC236}">
                  <a16:creationId xmlns:a16="http://schemas.microsoft.com/office/drawing/2014/main" id="{8F69CE3D-380C-FD98-0EF0-6EC1A6CE483F}"/>
                </a:ext>
              </a:extLst>
            </p:cNvPr>
            <p:cNvSpPr txBox="1"/>
            <p:nvPr/>
          </p:nvSpPr>
          <p:spPr>
            <a:xfrm>
              <a:off x="0" y="-66675"/>
              <a:ext cx="1093530" cy="580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106" name="Group 22">
            <a:extLst>
              <a:ext uri="{FF2B5EF4-FFF2-40B4-BE49-F238E27FC236}">
                <a16:creationId xmlns:a16="http://schemas.microsoft.com/office/drawing/2014/main" id="{A238349C-3D4E-CCBA-44A7-FF35CE1586F0}"/>
              </a:ext>
            </a:extLst>
          </p:cNvPr>
          <p:cNvGrpSpPr/>
          <p:nvPr/>
        </p:nvGrpSpPr>
        <p:grpSpPr>
          <a:xfrm>
            <a:off x="6781336" y="3925448"/>
            <a:ext cx="4151998" cy="1951904"/>
            <a:chOff x="0" y="0"/>
            <a:chExt cx="1093530" cy="514082"/>
          </a:xfrm>
        </p:grpSpPr>
        <p:sp>
          <p:nvSpPr>
            <p:cNvPr id="107" name="Freeform 23">
              <a:extLst>
                <a:ext uri="{FF2B5EF4-FFF2-40B4-BE49-F238E27FC236}">
                  <a16:creationId xmlns:a16="http://schemas.microsoft.com/office/drawing/2014/main" id="{E74B6528-3CF3-2A02-7E08-4B7D23A1B942}"/>
                </a:ext>
              </a:extLst>
            </p:cNvPr>
            <p:cNvSpPr/>
            <p:nvPr/>
          </p:nvSpPr>
          <p:spPr>
            <a:xfrm>
              <a:off x="0" y="0"/>
              <a:ext cx="1093530" cy="514082"/>
            </a:xfrm>
            <a:custGeom>
              <a:avLst/>
              <a:gdLst/>
              <a:ahLst/>
              <a:cxnLst/>
              <a:rect l="l" t="t" r="r" b="b"/>
              <a:pathLst>
                <a:path w="1093530" h="514082">
                  <a:moveTo>
                    <a:pt x="95096" y="0"/>
                  </a:moveTo>
                  <a:lnTo>
                    <a:pt x="998435" y="0"/>
                  </a:lnTo>
                  <a:cubicBezTo>
                    <a:pt x="1023655" y="0"/>
                    <a:pt x="1047844" y="10019"/>
                    <a:pt x="1065677" y="27853"/>
                  </a:cubicBezTo>
                  <a:cubicBezTo>
                    <a:pt x="1083511" y="45687"/>
                    <a:pt x="1093530" y="69875"/>
                    <a:pt x="1093530" y="95096"/>
                  </a:cubicBezTo>
                  <a:lnTo>
                    <a:pt x="1093530" y="418986"/>
                  </a:lnTo>
                  <a:cubicBezTo>
                    <a:pt x="1093530" y="471506"/>
                    <a:pt x="1050954" y="514082"/>
                    <a:pt x="998435" y="514082"/>
                  </a:cubicBezTo>
                  <a:lnTo>
                    <a:pt x="95096" y="514082"/>
                  </a:lnTo>
                  <a:cubicBezTo>
                    <a:pt x="42576" y="514082"/>
                    <a:pt x="0" y="471506"/>
                    <a:pt x="0" y="418986"/>
                  </a:cubicBezTo>
                  <a:lnTo>
                    <a:pt x="0" y="95096"/>
                  </a:lnTo>
                  <a:cubicBezTo>
                    <a:pt x="0" y="42576"/>
                    <a:pt x="42576" y="0"/>
                    <a:pt x="950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0039E6">
                      <a:alpha val="100000"/>
                    </a:srgbClr>
                  </a:gs>
                  <a:gs pos="100000">
                    <a:srgbClr val="3CFFE2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  <p:txBody>
            <a:bodyPr/>
            <a:lstStyle/>
            <a:p>
              <a:pPr algn="ctr"/>
              <a:endParaRPr lang="en-AU"/>
            </a:p>
          </p:txBody>
        </p:sp>
        <p:sp>
          <p:nvSpPr>
            <p:cNvPr id="108" name="TextBox 24">
              <a:extLst>
                <a:ext uri="{FF2B5EF4-FFF2-40B4-BE49-F238E27FC236}">
                  <a16:creationId xmlns:a16="http://schemas.microsoft.com/office/drawing/2014/main" id="{04504503-9683-8FBC-264B-46EC8F8082C0}"/>
                </a:ext>
              </a:extLst>
            </p:cNvPr>
            <p:cNvSpPr txBox="1"/>
            <p:nvPr/>
          </p:nvSpPr>
          <p:spPr>
            <a:xfrm>
              <a:off x="0" y="-66675"/>
              <a:ext cx="1093530" cy="580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09" name="TextBox 38">
            <a:extLst>
              <a:ext uri="{FF2B5EF4-FFF2-40B4-BE49-F238E27FC236}">
                <a16:creationId xmlns:a16="http://schemas.microsoft.com/office/drawing/2014/main" id="{C94CAFB9-5FF4-3279-C5F6-A5B2617D8302}"/>
              </a:ext>
            </a:extLst>
          </p:cNvPr>
          <p:cNvSpPr txBox="1"/>
          <p:nvPr/>
        </p:nvSpPr>
        <p:spPr>
          <a:xfrm>
            <a:off x="7156049" y="4263243"/>
            <a:ext cx="3402572" cy="1209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3151"/>
              </a:lnSpc>
              <a:spcBef>
                <a:spcPct val="0"/>
              </a:spcBef>
            </a:pPr>
            <a:r>
              <a:rPr lang="en-US" sz="2251" b="1" dirty="0">
                <a:latin typeface="Poppins"/>
                <a:ea typeface="Poppins"/>
                <a:cs typeface="Poppins"/>
                <a:sym typeface="Poppins"/>
              </a:rPr>
              <a:t>Enabled via Router-on-a-Stick</a:t>
            </a:r>
          </a:p>
          <a:p>
            <a:pPr lvl="0" algn="ctr">
              <a:lnSpc>
                <a:spcPts val="3151"/>
              </a:lnSpc>
              <a:spcBef>
                <a:spcPct val="0"/>
              </a:spcBef>
            </a:pPr>
            <a:r>
              <a:rPr lang="en-US" sz="2251" b="1" dirty="0">
                <a:latin typeface="Poppins"/>
                <a:ea typeface="Poppins"/>
                <a:cs typeface="Poppins"/>
                <a:sym typeface="Poppins"/>
              </a:rPr>
              <a:t>OSPF</a:t>
            </a:r>
          </a:p>
        </p:txBody>
      </p:sp>
      <p:sp>
        <p:nvSpPr>
          <p:cNvPr id="110" name="TextBox 41">
            <a:extLst>
              <a:ext uri="{FF2B5EF4-FFF2-40B4-BE49-F238E27FC236}">
                <a16:creationId xmlns:a16="http://schemas.microsoft.com/office/drawing/2014/main" id="{DBCCBDDF-4FDD-D5FD-13DF-33ECB84E8735}"/>
              </a:ext>
            </a:extLst>
          </p:cNvPr>
          <p:cNvSpPr txBox="1"/>
          <p:nvPr/>
        </p:nvSpPr>
        <p:spPr>
          <a:xfrm>
            <a:off x="6898217" y="3413680"/>
            <a:ext cx="3918236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Inter-VLAN Routing</a:t>
            </a:r>
          </a:p>
        </p:txBody>
      </p:sp>
      <p:grpSp>
        <p:nvGrpSpPr>
          <p:cNvPr id="122" name="Group 4">
            <a:extLst>
              <a:ext uri="{FF2B5EF4-FFF2-40B4-BE49-F238E27FC236}">
                <a16:creationId xmlns:a16="http://schemas.microsoft.com/office/drawing/2014/main" id="{710966A6-D234-CFFA-E54E-0951E0561A6B}"/>
              </a:ext>
            </a:extLst>
          </p:cNvPr>
          <p:cNvGrpSpPr/>
          <p:nvPr/>
        </p:nvGrpSpPr>
        <p:grpSpPr>
          <a:xfrm>
            <a:off x="1866075" y="6777341"/>
            <a:ext cx="4151998" cy="1727659"/>
            <a:chOff x="0" y="0"/>
            <a:chExt cx="1093530" cy="455021"/>
          </a:xfrm>
        </p:grpSpPr>
        <p:sp>
          <p:nvSpPr>
            <p:cNvPr id="123" name="Freeform 5">
              <a:extLst>
                <a:ext uri="{FF2B5EF4-FFF2-40B4-BE49-F238E27FC236}">
                  <a16:creationId xmlns:a16="http://schemas.microsoft.com/office/drawing/2014/main" id="{23F533B4-DB73-33C3-98F7-96C5210F0C13}"/>
                </a:ext>
              </a:extLst>
            </p:cNvPr>
            <p:cNvSpPr/>
            <p:nvPr/>
          </p:nvSpPr>
          <p:spPr>
            <a:xfrm>
              <a:off x="0" y="0"/>
              <a:ext cx="1093530" cy="455021"/>
            </a:xfrm>
            <a:custGeom>
              <a:avLst/>
              <a:gdLst/>
              <a:ahLst/>
              <a:cxnLst/>
              <a:rect l="l" t="t" r="r" b="b"/>
              <a:pathLst>
                <a:path w="1093530" h="455021">
                  <a:moveTo>
                    <a:pt x="95096" y="0"/>
                  </a:moveTo>
                  <a:lnTo>
                    <a:pt x="998435" y="0"/>
                  </a:lnTo>
                  <a:cubicBezTo>
                    <a:pt x="1023655" y="0"/>
                    <a:pt x="1047844" y="10019"/>
                    <a:pt x="1065677" y="27853"/>
                  </a:cubicBezTo>
                  <a:cubicBezTo>
                    <a:pt x="1083511" y="45687"/>
                    <a:pt x="1093530" y="69875"/>
                    <a:pt x="1093530" y="95096"/>
                  </a:cubicBezTo>
                  <a:lnTo>
                    <a:pt x="1093530" y="359925"/>
                  </a:lnTo>
                  <a:cubicBezTo>
                    <a:pt x="1093530" y="412445"/>
                    <a:pt x="1050954" y="455021"/>
                    <a:pt x="998435" y="455021"/>
                  </a:cubicBezTo>
                  <a:lnTo>
                    <a:pt x="95096" y="455021"/>
                  </a:lnTo>
                  <a:cubicBezTo>
                    <a:pt x="42576" y="455021"/>
                    <a:pt x="0" y="412445"/>
                    <a:pt x="0" y="359925"/>
                  </a:cubicBezTo>
                  <a:lnTo>
                    <a:pt x="0" y="95096"/>
                  </a:lnTo>
                  <a:cubicBezTo>
                    <a:pt x="0" y="42576"/>
                    <a:pt x="42576" y="0"/>
                    <a:pt x="9509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39E6">
                    <a:alpha val="78000"/>
                  </a:srgbClr>
                </a:gs>
                <a:gs pos="100000">
                  <a:srgbClr val="3CFFE2">
                    <a:alpha val="78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pPr algn="ctr"/>
              <a:endParaRPr lang="en-AU" dirty="0"/>
            </a:p>
          </p:txBody>
        </p:sp>
        <p:sp>
          <p:nvSpPr>
            <p:cNvPr id="124" name="TextBox 6">
              <a:extLst>
                <a:ext uri="{FF2B5EF4-FFF2-40B4-BE49-F238E27FC236}">
                  <a16:creationId xmlns:a16="http://schemas.microsoft.com/office/drawing/2014/main" id="{8C52B9CF-DBE8-B939-DF9A-82F977BDCE3F}"/>
                </a:ext>
              </a:extLst>
            </p:cNvPr>
            <p:cNvSpPr txBox="1"/>
            <p:nvPr/>
          </p:nvSpPr>
          <p:spPr>
            <a:xfrm>
              <a:off x="0" y="-66675"/>
              <a:ext cx="1093530" cy="5216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125" name="Group 7">
            <a:extLst>
              <a:ext uri="{FF2B5EF4-FFF2-40B4-BE49-F238E27FC236}">
                <a16:creationId xmlns:a16="http://schemas.microsoft.com/office/drawing/2014/main" id="{67A21EB6-070E-1DFB-2057-5BC8D8297DEF}"/>
              </a:ext>
            </a:extLst>
          </p:cNvPr>
          <p:cNvGrpSpPr/>
          <p:nvPr/>
        </p:nvGrpSpPr>
        <p:grpSpPr>
          <a:xfrm>
            <a:off x="1842226" y="7472273"/>
            <a:ext cx="4151998" cy="1951904"/>
            <a:chOff x="0" y="0"/>
            <a:chExt cx="1093530" cy="514082"/>
          </a:xfrm>
        </p:grpSpPr>
        <p:sp>
          <p:nvSpPr>
            <p:cNvPr id="126" name="Freeform 8">
              <a:extLst>
                <a:ext uri="{FF2B5EF4-FFF2-40B4-BE49-F238E27FC236}">
                  <a16:creationId xmlns:a16="http://schemas.microsoft.com/office/drawing/2014/main" id="{C2185C88-FEA8-BB13-C8AA-CEA3A9587B3B}"/>
                </a:ext>
              </a:extLst>
            </p:cNvPr>
            <p:cNvSpPr/>
            <p:nvPr/>
          </p:nvSpPr>
          <p:spPr>
            <a:xfrm>
              <a:off x="0" y="0"/>
              <a:ext cx="1093530" cy="514082"/>
            </a:xfrm>
            <a:custGeom>
              <a:avLst/>
              <a:gdLst/>
              <a:ahLst/>
              <a:cxnLst/>
              <a:rect l="l" t="t" r="r" b="b"/>
              <a:pathLst>
                <a:path w="1093530" h="514082">
                  <a:moveTo>
                    <a:pt x="95096" y="0"/>
                  </a:moveTo>
                  <a:lnTo>
                    <a:pt x="998435" y="0"/>
                  </a:lnTo>
                  <a:cubicBezTo>
                    <a:pt x="1023655" y="0"/>
                    <a:pt x="1047844" y="10019"/>
                    <a:pt x="1065677" y="27853"/>
                  </a:cubicBezTo>
                  <a:cubicBezTo>
                    <a:pt x="1083511" y="45687"/>
                    <a:pt x="1093530" y="69875"/>
                    <a:pt x="1093530" y="95096"/>
                  </a:cubicBezTo>
                  <a:lnTo>
                    <a:pt x="1093530" y="418986"/>
                  </a:lnTo>
                  <a:cubicBezTo>
                    <a:pt x="1093530" y="471506"/>
                    <a:pt x="1050954" y="514082"/>
                    <a:pt x="998435" y="514082"/>
                  </a:cubicBezTo>
                  <a:lnTo>
                    <a:pt x="95096" y="514082"/>
                  </a:lnTo>
                  <a:cubicBezTo>
                    <a:pt x="42576" y="514082"/>
                    <a:pt x="0" y="471506"/>
                    <a:pt x="0" y="418986"/>
                  </a:cubicBezTo>
                  <a:lnTo>
                    <a:pt x="0" y="95096"/>
                  </a:lnTo>
                  <a:cubicBezTo>
                    <a:pt x="0" y="42576"/>
                    <a:pt x="42576" y="0"/>
                    <a:pt x="95096" y="0"/>
                  </a:cubicBezTo>
                  <a:close/>
                </a:path>
              </a:pathLst>
            </a:custGeom>
            <a:solidFill>
              <a:srgbClr val="FFFFFF">
                <a:alpha val="62745"/>
              </a:srgbClr>
            </a:solidFill>
          </p:spPr>
          <p:txBody>
            <a:bodyPr/>
            <a:lstStyle/>
            <a:p>
              <a:pPr algn="ctr"/>
              <a:endParaRPr lang="en-AU"/>
            </a:p>
          </p:txBody>
        </p:sp>
        <p:sp>
          <p:nvSpPr>
            <p:cNvPr id="127" name="TextBox 9">
              <a:extLst>
                <a:ext uri="{FF2B5EF4-FFF2-40B4-BE49-F238E27FC236}">
                  <a16:creationId xmlns:a16="http://schemas.microsoft.com/office/drawing/2014/main" id="{488EF21F-784F-DD20-B79A-867FBD9F5979}"/>
                </a:ext>
              </a:extLst>
            </p:cNvPr>
            <p:cNvSpPr txBox="1"/>
            <p:nvPr/>
          </p:nvSpPr>
          <p:spPr>
            <a:xfrm>
              <a:off x="0" y="-66675"/>
              <a:ext cx="1093530" cy="580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128" name="Group 22">
            <a:extLst>
              <a:ext uri="{FF2B5EF4-FFF2-40B4-BE49-F238E27FC236}">
                <a16:creationId xmlns:a16="http://schemas.microsoft.com/office/drawing/2014/main" id="{7828BF57-EF1E-758D-8FA4-277CFB878D03}"/>
              </a:ext>
            </a:extLst>
          </p:cNvPr>
          <p:cNvGrpSpPr/>
          <p:nvPr/>
        </p:nvGrpSpPr>
        <p:grpSpPr>
          <a:xfrm>
            <a:off x="1866075" y="7456488"/>
            <a:ext cx="4151998" cy="1951904"/>
            <a:chOff x="0" y="0"/>
            <a:chExt cx="1093530" cy="514082"/>
          </a:xfrm>
        </p:grpSpPr>
        <p:sp>
          <p:nvSpPr>
            <p:cNvPr id="129" name="Freeform 23">
              <a:extLst>
                <a:ext uri="{FF2B5EF4-FFF2-40B4-BE49-F238E27FC236}">
                  <a16:creationId xmlns:a16="http://schemas.microsoft.com/office/drawing/2014/main" id="{A78347A8-E8C7-FFCB-8BB3-816E9CD3A524}"/>
                </a:ext>
              </a:extLst>
            </p:cNvPr>
            <p:cNvSpPr/>
            <p:nvPr/>
          </p:nvSpPr>
          <p:spPr>
            <a:xfrm>
              <a:off x="0" y="0"/>
              <a:ext cx="1093530" cy="514082"/>
            </a:xfrm>
            <a:custGeom>
              <a:avLst/>
              <a:gdLst/>
              <a:ahLst/>
              <a:cxnLst/>
              <a:rect l="l" t="t" r="r" b="b"/>
              <a:pathLst>
                <a:path w="1093530" h="514082">
                  <a:moveTo>
                    <a:pt x="95096" y="0"/>
                  </a:moveTo>
                  <a:lnTo>
                    <a:pt x="998435" y="0"/>
                  </a:lnTo>
                  <a:cubicBezTo>
                    <a:pt x="1023655" y="0"/>
                    <a:pt x="1047844" y="10019"/>
                    <a:pt x="1065677" y="27853"/>
                  </a:cubicBezTo>
                  <a:cubicBezTo>
                    <a:pt x="1083511" y="45687"/>
                    <a:pt x="1093530" y="69875"/>
                    <a:pt x="1093530" y="95096"/>
                  </a:cubicBezTo>
                  <a:lnTo>
                    <a:pt x="1093530" y="418986"/>
                  </a:lnTo>
                  <a:cubicBezTo>
                    <a:pt x="1093530" y="471506"/>
                    <a:pt x="1050954" y="514082"/>
                    <a:pt x="998435" y="514082"/>
                  </a:cubicBezTo>
                  <a:lnTo>
                    <a:pt x="95096" y="514082"/>
                  </a:lnTo>
                  <a:cubicBezTo>
                    <a:pt x="42576" y="514082"/>
                    <a:pt x="0" y="471506"/>
                    <a:pt x="0" y="418986"/>
                  </a:cubicBezTo>
                  <a:lnTo>
                    <a:pt x="0" y="95096"/>
                  </a:lnTo>
                  <a:cubicBezTo>
                    <a:pt x="0" y="42576"/>
                    <a:pt x="42576" y="0"/>
                    <a:pt x="950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0039E6">
                      <a:alpha val="100000"/>
                    </a:srgbClr>
                  </a:gs>
                  <a:gs pos="100000">
                    <a:srgbClr val="3CFFE2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  <p:txBody>
            <a:bodyPr/>
            <a:lstStyle/>
            <a:p>
              <a:pPr algn="ctr"/>
              <a:endParaRPr lang="en-AU"/>
            </a:p>
          </p:txBody>
        </p:sp>
        <p:sp>
          <p:nvSpPr>
            <p:cNvPr id="130" name="TextBox 24">
              <a:extLst>
                <a:ext uri="{FF2B5EF4-FFF2-40B4-BE49-F238E27FC236}">
                  <a16:creationId xmlns:a16="http://schemas.microsoft.com/office/drawing/2014/main" id="{5F300020-EEA5-120C-023A-56B48F8E767A}"/>
                </a:ext>
              </a:extLst>
            </p:cNvPr>
            <p:cNvSpPr txBox="1"/>
            <p:nvPr/>
          </p:nvSpPr>
          <p:spPr>
            <a:xfrm>
              <a:off x="0" y="-66675"/>
              <a:ext cx="1093530" cy="5807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131" name="TextBox 38">
            <a:extLst>
              <a:ext uri="{FF2B5EF4-FFF2-40B4-BE49-F238E27FC236}">
                <a16:creationId xmlns:a16="http://schemas.microsoft.com/office/drawing/2014/main" id="{3C83D7BB-B00A-1498-CBF8-44142553B04A}"/>
              </a:ext>
            </a:extLst>
          </p:cNvPr>
          <p:cNvSpPr txBox="1"/>
          <p:nvPr/>
        </p:nvSpPr>
        <p:spPr>
          <a:xfrm>
            <a:off x="2216939" y="7810068"/>
            <a:ext cx="3402572" cy="1619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3151"/>
              </a:lnSpc>
              <a:spcBef>
                <a:spcPct val="0"/>
              </a:spcBef>
            </a:pPr>
            <a:r>
              <a:rPr lang="en-US" sz="2251" b="1" dirty="0">
                <a:latin typeface="Poppins"/>
                <a:ea typeface="Poppins"/>
                <a:cs typeface="Poppins"/>
                <a:sym typeface="Poppins"/>
              </a:rPr>
              <a:t>Sticky MAC on Fa0/5</a:t>
            </a:r>
          </a:p>
          <a:p>
            <a:pPr lvl="0" algn="ctr">
              <a:lnSpc>
                <a:spcPts val="3151"/>
              </a:lnSpc>
              <a:spcBef>
                <a:spcPct val="0"/>
              </a:spcBef>
            </a:pPr>
            <a:endParaRPr lang="en-US" sz="2251" b="1" dirty="0">
              <a:latin typeface="Poppins"/>
              <a:ea typeface="Poppins"/>
              <a:cs typeface="Poppins"/>
              <a:sym typeface="Poppins"/>
            </a:endParaRPr>
          </a:p>
          <a:p>
            <a:pPr lvl="0" algn="ctr">
              <a:lnSpc>
                <a:spcPts val="3151"/>
              </a:lnSpc>
              <a:spcBef>
                <a:spcPct val="0"/>
              </a:spcBef>
            </a:pPr>
            <a:r>
              <a:rPr lang="en-US" sz="2251" b="1" dirty="0">
                <a:latin typeface="Poppins"/>
                <a:ea typeface="Poppins"/>
                <a:cs typeface="Poppins"/>
                <a:sym typeface="Poppins"/>
              </a:rPr>
              <a:t>Violation mode: Shutdown</a:t>
            </a:r>
          </a:p>
        </p:txBody>
      </p:sp>
      <p:sp>
        <p:nvSpPr>
          <p:cNvPr id="132" name="TextBox 41">
            <a:extLst>
              <a:ext uri="{FF2B5EF4-FFF2-40B4-BE49-F238E27FC236}">
                <a16:creationId xmlns:a16="http://schemas.microsoft.com/office/drawing/2014/main" id="{4F371CA5-E5EC-AD96-5855-75A1B8CDD179}"/>
              </a:ext>
            </a:extLst>
          </p:cNvPr>
          <p:cNvSpPr txBox="1"/>
          <p:nvPr/>
        </p:nvSpPr>
        <p:spPr>
          <a:xfrm>
            <a:off x="1959107" y="6960505"/>
            <a:ext cx="3918236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Port Security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33333">
              <a:srgbClr val="0F0059">
                <a:alpha val="100000"/>
              </a:srgbClr>
            </a:gs>
            <a:gs pos="66667">
              <a:srgbClr val="00E8FF">
                <a:alpha val="100000"/>
              </a:srgbClr>
            </a:gs>
            <a:gs pos="100000">
              <a:srgbClr val="A600FF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045FE3-2F6F-8225-2D5A-5D0B324C3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5857342-E772-B6D8-A38A-9DB55A878B9D}"/>
              </a:ext>
            </a:extLst>
          </p:cNvPr>
          <p:cNvSpPr/>
          <p:nvPr/>
        </p:nvSpPr>
        <p:spPr>
          <a:xfrm>
            <a:off x="-3848245" y="-3691099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878FD3B-EA87-E112-4C55-09228C03B3CF}"/>
              </a:ext>
            </a:extLst>
          </p:cNvPr>
          <p:cNvSpPr txBox="1"/>
          <p:nvPr/>
        </p:nvSpPr>
        <p:spPr>
          <a:xfrm>
            <a:off x="2178516" y="266700"/>
            <a:ext cx="5029200" cy="105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56"/>
              </a:lnSpc>
            </a:pPr>
            <a:r>
              <a:rPr lang="en-AU" sz="48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DHCP Configuration</a:t>
            </a:r>
            <a:endParaRPr 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Poppins Bold"/>
              <a:cs typeface="Poppins Bold"/>
              <a:sym typeface="Poppins Bold"/>
            </a:endParaRP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6ADDE191-21D0-6A77-C30B-56E3809C118D}"/>
              </a:ext>
            </a:extLst>
          </p:cNvPr>
          <p:cNvSpPr txBox="1"/>
          <p:nvPr/>
        </p:nvSpPr>
        <p:spPr>
          <a:xfrm>
            <a:off x="10515600" y="266700"/>
            <a:ext cx="4953000" cy="1047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56"/>
              </a:lnSpc>
            </a:pPr>
            <a:r>
              <a:rPr lang="en-AU" sz="48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Inter-VLAN</a:t>
            </a:r>
            <a:r>
              <a:rPr lang="en-AU" sz="4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Routing</a:t>
            </a:r>
            <a:endParaRPr 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Poppins Bold"/>
              <a:cs typeface="Poppins Bold"/>
              <a:sym typeface="Poppins 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D201D-ADD1-CCC5-DF02-B551554CE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920258"/>
            <a:ext cx="7862320" cy="64083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BFDE6F-D90C-C6CF-B8CC-4D5BEA875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0" y="1761655"/>
            <a:ext cx="6582694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40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33333">
              <a:srgbClr val="0F0059">
                <a:alpha val="100000"/>
              </a:srgbClr>
            </a:gs>
            <a:gs pos="66667">
              <a:srgbClr val="00E8FF">
                <a:alpha val="100000"/>
              </a:srgbClr>
            </a:gs>
            <a:gs pos="100000">
              <a:srgbClr val="A600FF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0B24AD-5968-96FB-30E7-BFF4A6E96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670907A-8F8B-3973-26A6-9DFD2EFA103D}"/>
              </a:ext>
            </a:extLst>
          </p:cNvPr>
          <p:cNvSpPr/>
          <p:nvPr/>
        </p:nvSpPr>
        <p:spPr>
          <a:xfrm>
            <a:off x="-3848245" y="-3691099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FB179C1-FFEA-2146-8E0B-295246D6DBFA}"/>
              </a:ext>
            </a:extLst>
          </p:cNvPr>
          <p:cNvSpPr txBox="1"/>
          <p:nvPr/>
        </p:nvSpPr>
        <p:spPr>
          <a:xfrm>
            <a:off x="1700645" y="423701"/>
            <a:ext cx="5029200" cy="1047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56"/>
              </a:lnSpc>
            </a:pPr>
            <a:r>
              <a:rPr lang="en-AU" sz="48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SSH Remote Access</a:t>
            </a:r>
            <a:endParaRPr 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Poppins Bold"/>
              <a:cs typeface="Poppins Bold"/>
              <a:sym typeface="Poppins Bold"/>
            </a:endParaRP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B929EE25-8510-90BD-8845-0A0CF6A19AE6}"/>
              </a:ext>
            </a:extLst>
          </p:cNvPr>
          <p:cNvSpPr txBox="1"/>
          <p:nvPr/>
        </p:nvSpPr>
        <p:spPr>
          <a:xfrm>
            <a:off x="9895936" y="359691"/>
            <a:ext cx="7619999" cy="1047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56"/>
              </a:lnSpc>
            </a:pPr>
            <a:r>
              <a:rPr lang="en-US" sz="4800" b="1" dirty="0">
                <a:solidFill>
                  <a:schemeClr val="bg1">
                    <a:lumMod val="85000"/>
                  </a:schemeClr>
                </a:solidFill>
              </a:rPr>
              <a:t>Port Security – Rogue Laptop </a:t>
            </a:r>
            <a:endParaRPr 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Poppins Bold"/>
              <a:cs typeface="Poppins Bold"/>
              <a:sym typeface="Poppins 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A7700F-84A4-C628-0477-A649283BC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65860"/>
            <a:ext cx="6830378" cy="70399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424594-B668-9A0C-A69F-A8D2FDCF4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0" y="1866900"/>
            <a:ext cx="7039957" cy="703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50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33333">
              <a:srgbClr val="0F0059">
                <a:alpha val="100000"/>
              </a:srgbClr>
            </a:gs>
            <a:gs pos="66667">
              <a:srgbClr val="00E8FF">
                <a:alpha val="100000"/>
              </a:srgbClr>
            </a:gs>
            <a:gs pos="100000">
              <a:srgbClr val="A600FF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51279A-700E-1318-41C1-88381C5B0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B9923E5-9A33-E185-0B41-B5A8F2B44FD0}"/>
              </a:ext>
            </a:extLst>
          </p:cNvPr>
          <p:cNvSpPr/>
          <p:nvPr/>
        </p:nvSpPr>
        <p:spPr>
          <a:xfrm>
            <a:off x="-3848245" y="-3691099"/>
            <a:ext cx="9639356" cy="8229600"/>
          </a:xfrm>
          <a:custGeom>
            <a:avLst/>
            <a:gdLst/>
            <a:ahLst/>
            <a:cxnLst/>
            <a:rect l="l" t="t" r="r" b="b"/>
            <a:pathLst>
              <a:path w="9639356" h="8229600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7AA58C57-AEE9-BBFD-9CBE-4EFFFA247894}"/>
              </a:ext>
            </a:extLst>
          </p:cNvPr>
          <p:cNvSpPr txBox="1"/>
          <p:nvPr/>
        </p:nvSpPr>
        <p:spPr>
          <a:xfrm>
            <a:off x="1342043" y="190500"/>
            <a:ext cx="7039956" cy="1047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56"/>
              </a:lnSpc>
            </a:pPr>
            <a:r>
              <a:rPr lang="en-AU" sz="4800" b="1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Wireless Connectivity</a:t>
            </a:r>
            <a:endParaRPr 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Poppins Bold"/>
              <a:cs typeface="Poppins Bold"/>
              <a:sym typeface="Poppins Bold"/>
            </a:endParaRP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1DDBAC2E-8C3E-2FD3-45EA-697B938B733B}"/>
              </a:ext>
            </a:extLst>
          </p:cNvPr>
          <p:cNvSpPr txBox="1"/>
          <p:nvPr/>
        </p:nvSpPr>
        <p:spPr>
          <a:xfrm>
            <a:off x="10058400" y="190500"/>
            <a:ext cx="7268557" cy="1047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56"/>
              </a:lnSpc>
            </a:pPr>
            <a:r>
              <a:rPr lang="en-AU" sz="4800" b="1" dirty="0" err="1">
                <a:solidFill>
                  <a:schemeClr val="bg1">
                    <a:lumMod val="85000"/>
                  </a:schemeClr>
                </a:solidFill>
              </a:rPr>
              <a:t>Trunking</a:t>
            </a:r>
            <a:r>
              <a:rPr lang="en-AU" sz="4800" b="1" dirty="0">
                <a:solidFill>
                  <a:schemeClr val="bg1">
                    <a:lumMod val="85000"/>
                  </a:schemeClr>
                </a:solidFill>
              </a:rPr>
              <a:t> Evidence</a:t>
            </a:r>
            <a:endParaRPr 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Poppins Bold"/>
              <a:cs typeface="Poppins Bold"/>
              <a:sym typeface="Poppins 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C15F5-7293-B8E3-CF37-630BAE018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0789" y="2055795"/>
            <a:ext cx="6573167" cy="68017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D56A93-FB86-2F67-7C12-ABB066161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151" y="2055795"/>
            <a:ext cx="6620799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99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A600FF">
                <a:alpha val="100000"/>
              </a:srgbClr>
            </a:gs>
            <a:gs pos="33333">
              <a:srgbClr val="00E8FF">
                <a:alpha val="100000"/>
              </a:srgbClr>
            </a:gs>
            <a:gs pos="66667">
              <a:srgbClr val="0F0059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838199" y="1828975"/>
            <a:ext cx="5936976" cy="6629049"/>
            <a:chOff x="0" y="0"/>
            <a:chExt cx="1278003" cy="13196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78003" cy="1319628"/>
            </a:xfrm>
            <a:custGeom>
              <a:avLst/>
              <a:gdLst/>
              <a:ahLst/>
              <a:cxnLst/>
              <a:rect l="l" t="t" r="r" b="b"/>
              <a:pathLst>
                <a:path w="1278003" h="1319628">
                  <a:moveTo>
                    <a:pt x="52161" y="0"/>
                  </a:moveTo>
                  <a:lnTo>
                    <a:pt x="1225842" y="0"/>
                  </a:lnTo>
                  <a:cubicBezTo>
                    <a:pt x="1239676" y="0"/>
                    <a:pt x="1252943" y="5495"/>
                    <a:pt x="1262725" y="15278"/>
                  </a:cubicBezTo>
                  <a:cubicBezTo>
                    <a:pt x="1272507" y="25060"/>
                    <a:pt x="1278003" y="38327"/>
                    <a:pt x="1278003" y="52161"/>
                  </a:cubicBezTo>
                  <a:lnTo>
                    <a:pt x="1278003" y="1267467"/>
                  </a:lnTo>
                  <a:cubicBezTo>
                    <a:pt x="1278003" y="1281301"/>
                    <a:pt x="1272507" y="1294569"/>
                    <a:pt x="1262725" y="1304351"/>
                  </a:cubicBezTo>
                  <a:cubicBezTo>
                    <a:pt x="1252943" y="1314133"/>
                    <a:pt x="1239676" y="1319628"/>
                    <a:pt x="1225842" y="1319628"/>
                  </a:cubicBezTo>
                  <a:lnTo>
                    <a:pt x="52161" y="1319628"/>
                  </a:lnTo>
                  <a:cubicBezTo>
                    <a:pt x="38327" y="1319628"/>
                    <a:pt x="25060" y="1314133"/>
                    <a:pt x="15278" y="1304351"/>
                  </a:cubicBezTo>
                  <a:cubicBezTo>
                    <a:pt x="5495" y="1294569"/>
                    <a:pt x="0" y="1281301"/>
                    <a:pt x="0" y="1267467"/>
                  </a:cubicBezTo>
                  <a:lnTo>
                    <a:pt x="0" y="52161"/>
                  </a:lnTo>
                  <a:cubicBezTo>
                    <a:pt x="0" y="38327"/>
                    <a:pt x="5495" y="25060"/>
                    <a:pt x="15278" y="15278"/>
                  </a:cubicBezTo>
                  <a:cubicBezTo>
                    <a:pt x="25060" y="5495"/>
                    <a:pt x="38327" y="0"/>
                    <a:pt x="52161" y="0"/>
                  </a:cubicBezTo>
                  <a:close/>
                </a:path>
              </a:pathLst>
            </a:custGeom>
            <a:blipFill>
              <a:blip r:embed="rId2"/>
              <a:stretch>
                <a:fillRect l="-6047" r="-48934"/>
              </a:stretch>
            </a:blipFill>
            <a:ln w="209550" cap="rnd">
              <a:gradFill>
                <a:gsLst>
                  <a:gs pos="0">
                    <a:srgbClr val="0039E6">
                      <a:alpha val="100000"/>
                    </a:srgbClr>
                  </a:gs>
                  <a:gs pos="100000">
                    <a:srgbClr val="3CFFE2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  <p:txBody>
            <a:bodyPr/>
            <a:lstStyle/>
            <a:p>
              <a:endParaRPr lang="en-AU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097879" y="274084"/>
            <a:ext cx="7228619" cy="11084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758"/>
              </a:lnSpc>
            </a:pPr>
            <a:r>
              <a:rPr lang="en-US" sz="6600" b="1" dirty="0">
                <a:solidFill>
                  <a:schemeClr val="bg1">
                    <a:lumMod val="85000"/>
                  </a:schemeClr>
                </a:solidFill>
                <a:latin typeface="Poppins Bold"/>
                <a:ea typeface="Poppins Bold"/>
                <a:cs typeface="Poppins Bold"/>
                <a:sym typeface="Poppins Bold"/>
              </a:rPr>
              <a:t>CHALLENGES &amp;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512826" y="1181100"/>
            <a:ext cx="8802862" cy="1131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39"/>
              </a:lnSpc>
            </a:pPr>
            <a:r>
              <a:rPr lang="en-US" sz="6600" b="1" dirty="0">
                <a:solidFill>
                  <a:srgbClr val="65FFE8"/>
                </a:solidFill>
                <a:latin typeface="Poppins Bold"/>
                <a:ea typeface="Poppins Bold"/>
                <a:cs typeface="Poppins Bold"/>
                <a:sym typeface="Poppins Bold"/>
              </a:rPr>
              <a:t>RESOLUTIONS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56438" y="4192525"/>
            <a:ext cx="7687580" cy="388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151"/>
              </a:lnSpc>
              <a:spcBef>
                <a:spcPct val="0"/>
              </a:spcBef>
            </a:pPr>
            <a:endParaRPr lang="en-US" sz="225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C510468-582D-FC66-BB39-FF5922443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986136"/>
              </p:ext>
            </p:extLst>
          </p:nvPr>
        </p:nvGraphicFramePr>
        <p:xfrm>
          <a:off x="7884822" y="2304656"/>
          <a:ext cx="8610600" cy="8187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5300">
                  <a:extLst>
                    <a:ext uri="{9D8B030D-6E8A-4147-A177-3AD203B41FA5}">
                      <a16:colId xmlns:a16="http://schemas.microsoft.com/office/drawing/2014/main" val="3439662564"/>
                    </a:ext>
                  </a:extLst>
                </a:gridCol>
                <a:gridCol w="4305300">
                  <a:extLst>
                    <a:ext uri="{9D8B030D-6E8A-4147-A177-3AD203B41FA5}">
                      <a16:colId xmlns:a16="http://schemas.microsoft.com/office/drawing/2014/main" val="140465513"/>
                    </a:ext>
                  </a:extLst>
                </a:gridCol>
              </a:tblGrid>
              <a:tr h="993984">
                <a:tc>
                  <a:txBody>
                    <a:bodyPr/>
                    <a:lstStyle/>
                    <a:p>
                      <a:pPr algn="ctr"/>
                      <a:r>
                        <a:rPr lang="en-AU" sz="4800" b="0" dirty="0"/>
                        <a:t>Challenge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4800" dirty="0"/>
                        <a:t>Resolution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086749"/>
                  </a:ext>
                </a:extLst>
              </a:tr>
              <a:tr h="993984">
                <a:tc>
                  <a:txBody>
                    <a:bodyPr/>
                    <a:lstStyle/>
                    <a:p>
                      <a:pPr algn="ctr"/>
                      <a:endParaRPr lang="en-AU" sz="2800" dirty="0"/>
                    </a:p>
                    <a:p>
                      <a:pPr algn="ctr"/>
                      <a:r>
                        <a:rPr lang="en-AU" sz="2800" dirty="0"/>
                        <a:t>Inter-VLAN routing not working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Verified sub-interface IPs and </a:t>
                      </a:r>
                      <a:r>
                        <a:rPr lang="en-US" sz="2800" dirty="0" err="1"/>
                        <a:t>trunking</a:t>
                      </a:r>
                      <a:r>
                        <a:rPr lang="en-US" sz="2800" dirty="0"/>
                        <a:t> and the interface IP was incorrectly assigned</a:t>
                      </a:r>
                    </a:p>
                    <a:p>
                      <a:pPr algn="ctr"/>
                      <a:endParaRPr lang="en-A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3964735"/>
                  </a:ext>
                </a:extLst>
              </a:tr>
              <a:tr h="993984">
                <a:tc>
                  <a:txBody>
                    <a:bodyPr/>
                    <a:lstStyle/>
                    <a:p>
                      <a:pPr algn="ctr"/>
                      <a:endParaRPr lang="en-AU" sz="2800" dirty="0"/>
                    </a:p>
                    <a:p>
                      <a:pPr algn="ctr"/>
                      <a:r>
                        <a:rPr lang="en-AU" sz="2800" dirty="0"/>
                        <a:t>DHCP not reaching devices</a:t>
                      </a:r>
                    </a:p>
                    <a:p>
                      <a:pPr algn="ctr"/>
                      <a:endParaRPr lang="en-A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Corrected VLAN interface bindings and scopes</a:t>
                      </a:r>
                    </a:p>
                    <a:p>
                      <a:pPr algn="ctr"/>
                      <a:endParaRPr lang="en-A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238144"/>
                  </a:ext>
                </a:extLst>
              </a:tr>
              <a:tr h="993984">
                <a:tc>
                  <a:txBody>
                    <a:bodyPr/>
                    <a:lstStyle/>
                    <a:p>
                      <a:pPr algn="ctr"/>
                      <a:endParaRPr lang="en-AU" sz="2800" dirty="0"/>
                    </a:p>
                    <a:p>
                      <a:pPr algn="ctr"/>
                      <a:r>
                        <a:rPr lang="en-AU" sz="2800" dirty="0"/>
                        <a:t>SSH login failure</a:t>
                      </a:r>
                    </a:p>
                    <a:p>
                      <a:pPr algn="ctr"/>
                      <a:endParaRPr lang="en-A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  <a:p>
                      <a:pPr algn="ctr"/>
                      <a:r>
                        <a:rPr lang="en-US" sz="2800" dirty="0"/>
                        <a:t>Adjusted domain name, key generation &amp; user credentials</a:t>
                      </a:r>
                    </a:p>
                    <a:p>
                      <a:pPr algn="ctr"/>
                      <a:endParaRPr lang="en-A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022195"/>
                  </a:ext>
                </a:extLst>
              </a:tr>
              <a:tr h="99398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Port security shutdown on legit device</a:t>
                      </a:r>
                    </a:p>
                    <a:p>
                      <a:pPr algn="ctr"/>
                      <a:endParaRPr lang="en-A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Used sticky MAC + secure MAC config</a:t>
                      </a:r>
                    </a:p>
                    <a:p>
                      <a:pPr algn="ctr"/>
                      <a:endParaRPr lang="en-A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39834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</TotalTime>
  <Words>249</Words>
  <Application>Microsoft Office PowerPoint</Application>
  <PresentationFormat>Custom</PresentationFormat>
  <Paragraphs>74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Poppins Bold</vt:lpstr>
      <vt:lpstr>Calibri</vt:lpstr>
      <vt:lpstr>Poppins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Blue Modern IT Solutions &amp; Technology Presentation</dc:title>
  <dc:creator>Pranidhi Peiris</dc:creator>
  <cp:lastModifiedBy>Pranidhi Peiris</cp:lastModifiedBy>
  <cp:revision>4</cp:revision>
  <dcterms:created xsi:type="dcterms:W3CDTF">2006-08-16T00:00:00Z</dcterms:created>
  <dcterms:modified xsi:type="dcterms:W3CDTF">2025-06-02T23:35:43Z</dcterms:modified>
  <dc:identifier>DAGpFZMd-6I</dc:identifier>
</cp:coreProperties>
</file>